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80" r:id="rId2"/>
  </p:sldMasterIdLst>
  <p:notesMasterIdLst>
    <p:notesMasterId r:id="rId14"/>
  </p:notesMasterIdLst>
  <p:handoutMasterIdLst>
    <p:handoutMasterId r:id="rId15"/>
  </p:handoutMasterIdLst>
  <p:sldIdLst>
    <p:sldId id="256" r:id="rId3"/>
    <p:sldId id="311" r:id="rId4"/>
    <p:sldId id="312" r:id="rId5"/>
    <p:sldId id="313" r:id="rId6"/>
    <p:sldId id="314" r:id="rId7"/>
    <p:sldId id="316" r:id="rId8"/>
    <p:sldId id="317" r:id="rId9"/>
    <p:sldId id="318" r:id="rId10"/>
    <p:sldId id="319" r:id="rId11"/>
    <p:sldId id="320" r:id="rId12"/>
    <p:sldId id="321" r:id="rId13"/>
  </p:sldIdLst>
  <p:sldSz cx="12192000" cy="6858000"/>
  <p:notesSz cx="6797675" cy="99282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ajnistvo" initials="T" lastIdx="1" clrIdx="0">
    <p:extLst>
      <p:ext uri="{19B8F6BF-5375-455C-9EA6-DF929625EA0E}">
        <p15:presenceInfo xmlns:p15="http://schemas.microsoft.com/office/powerpoint/2012/main" userId="S-1-5-21-920839093-322518014-232593158-132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8528"/>
    <a:srgbClr val="32AC48"/>
    <a:srgbClr val="9A99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rednji slog 2 – poudarek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7" autoAdjust="0"/>
    <p:restoredTop sz="94660"/>
  </p:normalViewPr>
  <p:slideViewPr>
    <p:cSldViewPr snapToGrid="0">
      <p:cViewPr varScale="1">
        <p:scale>
          <a:sx n="124" d="100"/>
          <a:sy n="124" d="100"/>
        </p:scale>
        <p:origin x="240" y="10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glave 1"/>
          <p:cNvSpPr>
            <a:spLocks noGrp="1"/>
          </p:cNvSpPr>
          <p:nvPr>
            <p:ph type="hdr" sz="quarter"/>
          </p:nvPr>
        </p:nvSpPr>
        <p:spPr>
          <a:xfrm>
            <a:off x="7" y="4"/>
            <a:ext cx="2945659" cy="498138"/>
          </a:xfrm>
          <a:prstGeom prst="rect">
            <a:avLst/>
          </a:prstGeom>
        </p:spPr>
        <p:txBody>
          <a:bodyPr vert="horz" lIns="91400" tIns="45701" rIns="91400" bIns="45701" rtlCol="0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3" name="Označba mesta datuma 2"/>
          <p:cNvSpPr>
            <a:spLocks noGrp="1"/>
          </p:cNvSpPr>
          <p:nvPr>
            <p:ph type="dt" sz="quarter" idx="1"/>
          </p:nvPr>
        </p:nvSpPr>
        <p:spPr>
          <a:xfrm>
            <a:off x="3850450" y="4"/>
            <a:ext cx="2945659" cy="498138"/>
          </a:xfrm>
          <a:prstGeom prst="rect">
            <a:avLst/>
          </a:prstGeom>
        </p:spPr>
        <p:txBody>
          <a:bodyPr vert="horz" lIns="91400" tIns="45701" rIns="91400" bIns="45701" rtlCol="0"/>
          <a:lstStyle>
            <a:lvl1pPr algn="r">
              <a:defRPr sz="1200"/>
            </a:lvl1pPr>
          </a:lstStyle>
          <a:p>
            <a:fld id="{82EF782E-A2CC-41A6-A203-2B1D3FE14BB3}" type="datetimeFigureOut">
              <a:rPr lang="sl-SI" smtClean="0"/>
              <a:t>16.09.2026</a:t>
            </a:fld>
            <a:endParaRPr lang="sl-SI"/>
          </a:p>
        </p:txBody>
      </p:sp>
      <p:sp>
        <p:nvSpPr>
          <p:cNvPr id="4" name="Označba mesta noge 3"/>
          <p:cNvSpPr>
            <a:spLocks noGrp="1"/>
          </p:cNvSpPr>
          <p:nvPr>
            <p:ph type="ftr" sz="quarter" idx="2"/>
          </p:nvPr>
        </p:nvSpPr>
        <p:spPr>
          <a:xfrm>
            <a:off x="7" y="9430094"/>
            <a:ext cx="2945659" cy="498134"/>
          </a:xfrm>
          <a:prstGeom prst="rect">
            <a:avLst/>
          </a:prstGeom>
        </p:spPr>
        <p:txBody>
          <a:bodyPr vert="horz" lIns="91400" tIns="45701" rIns="91400" bIns="45701" rtlCol="0" anchor="b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5" name="Označba mesta številke diapozitiva 4"/>
          <p:cNvSpPr>
            <a:spLocks noGrp="1"/>
          </p:cNvSpPr>
          <p:nvPr>
            <p:ph type="sldNum" sz="quarter" idx="3"/>
          </p:nvPr>
        </p:nvSpPr>
        <p:spPr>
          <a:xfrm>
            <a:off x="3850450" y="9430094"/>
            <a:ext cx="2945659" cy="498134"/>
          </a:xfrm>
          <a:prstGeom prst="rect">
            <a:avLst/>
          </a:prstGeom>
        </p:spPr>
        <p:txBody>
          <a:bodyPr vert="horz" lIns="91400" tIns="45701" rIns="91400" bIns="45701" rtlCol="0" anchor="b"/>
          <a:lstStyle>
            <a:lvl1pPr algn="r">
              <a:defRPr sz="1200"/>
            </a:lvl1pPr>
          </a:lstStyle>
          <a:p>
            <a:fld id="{4E7544AF-EE6D-4B89-A253-4C333F808F6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1508895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glav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3" name="Označba mesta datuma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17B8F0-6EB7-46B2-90FF-EB7ACEAAD756}" type="datetimeFigureOut">
              <a:rPr lang="sl-SI" smtClean="0"/>
              <a:t>16.09.2026</a:t>
            </a:fld>
            <a:endParaRPr lang="sl-SI"/>
          </a:p>
        </p:txBody>
      </p:sp>
      <p:sp>
        <p:nvSpPr>
          <p:cNvPr id="4" name="Označba mesta stranske slike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l-SI"/>
          </a:p>
        </p:txBody>
      </p:sp>
      <p:sp>
        <p:nvSpPr>
          <p:cNvPr id="5" name="Označba mesta opomb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6" name="Označba mesta noge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7" name="Označba mesta številke diapozitiva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27C441-CB21-4967-B233-63D5A2AFAC78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6334619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sl-SI"/>
              <a:t>Uredite slog naslova matrice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l-SI"/>
              <a:t>Uredite slog podnaslova matrice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sl-SI"/>
              <a:t>Uredite slog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sl-SI"/>
              <a:t>Uredite slog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9/16/2026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l-SI"/>
              <a:t>Uredite slog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9/16/2026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sl-SI"/>
              <a:t>Uredite slog naslova matrice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9/16/2026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9/16/2026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sl-SI"/>
              <a:t>Uredite slog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9/16/2026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sl-SI"/>
              <a:t>Uredite slog naslova matrice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l-SI"/>
              <a:t>Kliknite ikono, če želite dodati sliko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slov in na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sl-SI"/>
              <a:t>Uredite slog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z na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sl-SI"/>
              <a:t>Uredite slog naslova matrice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  <p:transition spd="slow">
    <p:push dir="u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ica z ime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sl-SI"/>
              <a:t>Uredite slog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kartice z ime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sl-SI"/>
              <a:t>Uredite slog naslova matrice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  <p:transition spd="slow">
    <p:push dir="u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snično ali neresnič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sl-SI"/>
              <a:t>Uredite slog naslova matrice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9/16/2026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sl-SI"/>
              <a:t>Uredite slog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509872" y="0"/>
            <a:ext cx="13243109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6081656" y="-21511"/>
            <a:ext cx="4905488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47" name="Rectangle 46"/>
          <p:cNvSpPr/>
          <p:nvPr/>
        </p:nvSpPr>
        <p:spPr>
          <a:xfrm>
            <a:off x="6198795" y="-21511"/>
            <a:ext cx="46736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311154" y="2708476"/>
            <a:ext cx="4417807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sl-SI"/>
              <a:t>Uredite slog naslova matrice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311154" y="4421081"/>
            <a:ext cx="4413071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l-SI"/>
              <a:t>Uredite slog podnaslova matrice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318325" y="1516829"/>
            <a:ext cx="28448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B61BEF0D-F0BB-DE4B-95CE-6DB70DBA9567}" type="datetimeFigureOut">
              <a:rPr lang="en-US" smtClean="0"/>
              <a:pPr/>
              <a:t>9/16/2026</a:t>
            </a:fld>
            <a:endParaRPr lang="en-US" dirty="0"/>
          </a:p>
        </p:txBody>
      </p:sp>
      <p:sp>
        <p:nvSpPr>
          <p:cNvPr id="50" name="Rectangle 49"/>
          <p:cNvSpPr/>
          <p:nvPr/>
        </p:nvSpPr>
        <p:spPr>
          <a:xfrm>
            <a:off x="6201185" y="6088284"/>
            <a:ext cx="46736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071360" y="5719967"/>
            <a:ext cx="3775456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198795" y="5719967"/>
            <a:ext cx="858221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9" name="Rectangle 88"/>
          <p:cNvSpPr/>
          <p:nvPr/>
        </p:nvSpPr>
        <p:spPr>
          <a:xfrm>
            <a:off x="6201185" y="6088284"/>
            <a:ext cx="46736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385968570"/>
      </p:ext>
    </p:extLst>
  </p:cSld>
  <p:clrMapOvr>
    <a:masterClrMapping/>
  </p:clrMapOvr>
  <p:transition spd="slow">
    <p:push dir="u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3057180"/>
      </p:ext>
    </p:extLst>
  </p:cSld>
  <p:clrMapOvr>
    <a:masterClrMapping/>
  </p:clrMapOvr>
  <p:transition spd="slow">
    <p:push dir="u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194" y="2900830"/>
            <a:ext cx="8849957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sl-SI"/>
              <a:t>Uredite slog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8194" y="4267201"/>
            <a:ext cx="8849956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4447083"/>
      </p:ext>
    </p:extLst>
  </p:cSld>
  <p:clrMapOvr>
    <a:masterClrMapping/>
  </p:clrMapOvr>
  <p:transition spd="slow">
    <p:push dir="u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9/16/2026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89888" y="2313432"/>
            <a:ext cx="4559808" cy="3493008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2313431"/>
            <a:ext cx="4559808" cy="3493008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8871435"/>
      </p:ext>
    </p:extLst>
  </p:cSld>
  <p:clrMapOvr>
    <a:masterClrMapping/>
  </p:clrMapOvr>
  <p:transition spd="slow">
    <p:push dir="u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l-SI"/>
              <a:t>Uredite slog naslova matrice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82815" y="2316009"/>
            <a:ext cx="407619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88961" y="2974695"/>
            <a:ext cx="4559808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82450" y="2316010"/>
            <a:ext cx="4074289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536" y="2974695"/>
            <a:ext cx="4559808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9/16/2026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4950312"/>
      </p:ext>
    </p:extLst>
  </p:cSld>
  <p:clrMapOvr>
    <a:masterClrMapping/>
  </p:clrMapOvr>
  <p:transition spd="slow">
    <p:push dir="u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9/16/2026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6644155"/>
      </p:ext>
    </p:extLst>
  </p:cSld>
  <p:clrMapOvr>
    <a:masterClrMapping/>
  </p:clrMapOvr>
  <p:transition spd="slow">
    <p:push dir="u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9/16/2026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3008247"/>
      </p:ext>
    </p:extLst>
  </p:cSld>
  <p:clrMapOvr>
    <a:masterClrMapping/>
  </p:clrMapOvr>
  <p:transition spd="slow">
    <p:push dir="u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509872" y="0"/>
            <a:ext cx="13243109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6081656" y="-21511"/>
            <a:ext cx="4905488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57" name="Rectangle 56"/>
          <p:cNvSpPr/>
          <p:nvPr/>
        </p:nvSpPr>
        <p:spPr>
          <a:xfrm>
            <a:off x="6198795" y="-21510"/>
            <a:ext cx="46736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9/16/2026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8" name="Rectangle 57"/>
          <p:cNvSpPr/>
          <p:nvPr/>
        </p:nvSpPr>
        <p:spPr>
          <a:xfrm>
            <a:off x="1207429" y="601884"/>
            <a:ext cx="4749676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7859" y="856527"/>
            <a:ext cx="4120587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6201185" y="6088284"/>
            <a:ext cx="46736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188597" y="5724836"/>
            <a:ext cx="4658219" cy="365125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19777" y="2657435"/>
            <a:ext cx="4406096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sl-SI"/>
              <a:t>Uredite slog naslova matrice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15456" y="4136994"/>
            <a:ext cx="4398379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</p:spTree>
    <p:extLst>
      <p:ext uri="{BB962C8B-B14F-4D97-AF65-F5344CB8AC3E}">
        <p14:creationId xmlns:p14="http://schemas.microsoft.com/office/powerpoint/2010/main" val="3710743170"/>
      </p:ext>
    </p:extLst>
  </p:cSld>
  <p:clrMapOvr>
    <a:masterClrMapping/>
  </p:clrMapOvr>
  <p:transition spd="slow">
    <p:push dir="u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509872" y="0"/>
            <a:ext cx="13243109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6081656" y="-21511"/>
            <a:ext cx="4905488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1" name="Rectangle 100"/>
          <p:cNvSpPr/>
          <p:nvPr/>
        </p:nvSpPr>
        <p:spPr>
          <a:xfrm>
            <a:off x="6198795" y="-21510"/>
            <a:ext cx="46736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2" name="Rectangle 101"/>
          <p:cNvSpPr/>
          <p:nvPr/>
        </p:nvSpPr>
        <p:spPr>
          <a:xfrm>
            <a:off x="1207429" y="601884"/>
            <a:ext cx="4749676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5" name="Rectangle 104"/>
          <p:cNvSpPr/>
          <p:nvPr/>
        </p:nvSpPr>
        <p:spPr>
          <a:xfrm>
            <a:off x="6201185" y="6088284"/>
            <a:ext cx="46736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12565" y="2660904"/>
            <a:ext cx="4401312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sl-SI"/>
              <a:t>Uredite slog naslova matrice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0278" y="693795"/>
            <a:ext cx="4479497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l-SI"/>
              <a:t>Kliknite ikono, če želite dodati sliko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12841" y="4133089"/>
            <a:ext cx="4400764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188597" y="5724836"/>
            <a:ext cx="4658219" cy="365125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9974167"/>
      </p:ext>
    </p:extLst>
  </p:cSld>
  <p:clrMapOvr>
    <a:masterClrMapping/>
  </p:clrMapOvr>
  <p:transition spd="slow">
    <p:push dir="u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9/16/2026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0806833"/>
      </p:ext>
    </p:extLst>
  </p:cSld>
  <p:clrMapOvr>
    <a:masterClrMapping/>
  </p:clrMapOvr>
  <p:transition spd="slow">
    <p:push dir="u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1030147"/>
            <a:ext cx="1979271" cy="4780344"/>
          </a:xfrm>
        </p:spPr>
        <p:txBody>
          <a:bodyPr vert="eaVert" anchor="ctr"/>
          <a:lstStyle/>
          <a:p>
            <a:r>
              <a:rPr lang="sl-SI"/>
              <a:t>Uredite slog naslova matrice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04395" y="1030147"/>
            <a:ext cx="7231605" cy="4780344"/>
          </a:xfrm>
        </p:spPr>
        <p:txBody>
          <a:bodyPr vert="eaVert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4922316"/>
      </p:ext>
    </p:extLst>
  </p:cSld>
  <p:clrMapOvr>
    <a:masterClrMapping/>
  </p:clrMapOvr>
  <p:transition spd="slow">
    <p:push dir="u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Stolpe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A08FF-2C1F-48C1-A46D-948CBCC75B46}" type="datetimeFigureOut">
              <a:rPr lang="sl-SI" smtClean="0"/>
              <a:t>16.09.2026</a:t>
            </a:fld>
            <a:endParaRPr lang="sl-S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AD08B-82F9-4ED9-A855-466019D1FCD3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4315361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shade val="94000"/>
                <a:satMod val="114000"/>
                <a:lumMod val="96000"/>
              </a:schemeClr>
            </a:gs>
            <a:gs pos="62000">
              <a:schemeClr val="bg2">
                <a:tint val="92000"/>
                <a:shade val="66000"/>
                <a:satMod val="110000"/>
                <a:lumMod val="80000"/>
              </a:schemeClr>
            </a:gs>
            <a:gs pos="100000">
              <a:schemeClr val="bg2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l-SI"/>
              <a:t>Uredite slog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9/16/2026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ransition spd="slow">
    <p:push dir="u"/>
  </p:transition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shade val="94000"/>
                <a:satMod val="114000"/>
                <a:lumMod val="96000"/>
              </a:schemeClr>
            </a:gs>
            <a:gs pos="62000">
              <a:schemeClr val="bg2">
                <a:tint val="92000"/>
                <a:shade val="66000"/>
                <a:satMod val="110000"/>
                <a:lumMod val="80000"/>
              </a:schemeClr>
            </a:gs>
            <a:gs pos="100000">
              <a:schemeClr val="bg2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406400" y="0"/>
            <a:ext cx="13243109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609600" y="333488"/>
            <a:ext cx="109728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70" name="Rectangle 69"/>
          <p:cNvSpPr/>
          <p:nvPr/>
        </p:nvSpPr>
        <p:spPr>
          <a:xfrm>
            <a:off x="6081656" y="-21511"/>
            <a:ext cx="4905488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71" name="Rectangle 70"/>
          <p:cNvSpPr/>
          <p:nvPr/>
        </p:nvSpPr>
        <p:spPr>
          <a:xfrm>
            <a:off x="6198795" y="-21510"/>
            <a:ext cx="46736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91320" y="1027664"/>
            <a:ext cx="9366325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sl-SI"/>
              <a:t>Uredite slog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91323" y="2323652"/>
            <a:ext cx="9036423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96517" y="22449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9/16/2026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188597" y="5852161"/>
            <a:ext cx="46695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198795" y="224492"/>
            <a:ext cx="17762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01453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  <p:sldLayoutId id="2147483692" r:id="rId12"/>
  </p:sldLayoutIdLst>
  <p:transition spd="slow">
    <p:push dir="u"/>
  </p:transition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5000">
              <a:srgbClr val="F9F9F9"/>
            </a:gs>
            <a:gs pos="100000">
              <a:srgbClr val="E7E7E7"/>
            </a:gs>
            <a:gs pos="43000">
              <a:schemeClr val="bg1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>
            <a:extLst>
              <a:ext uri="{FF2B5EF4-FFF2-40B4-BE49-F238E27FC236}">
                <a16:creationId xmlns:a16="http://schemas.microsoft.com/office/drawing/2014/main" id="{6C2986C0-32B4-41DE-9D62-25CA030E5F4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2815" y="308377"/>
            <a:ext cx="4731631" cy="1361482"/>
          </a:xfrm>
          <a:prstGeom prst="rect">
            <a:avLst/>
          </a:prstGeom>
        </p:spPr>
      </p:pic>
      <p:sp>
        <p:nvSpPr>
          <p:cNvPr id="7" name="Naslov 1">
            <a:extLst>
              <a:ext uri="{FF2B5EF4-FFF2-40B4-BE49-F238E27FC236}">
                <a16:creationId xmlns:a16="http://schemas.microsoft.com/office/drawing/2014/main" id="{A90FFCF1-F184-495D-ACC0-E5733C1649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25021" y="2778550"/>
            <a:ext cx="8707217" cy="1828801"/>
          </a:xfrm>
        </p:spPr>
        <p:txBody>
          <a:bodyPr>
            <a:noAutofit/>
          </a:bodyPr>
          <a:lstStyle/>
          <a:p>
            <a:r>
              <a:rPr sz="3200" dirty="0">
                <a:solidFill>
                  <a:srgbClr val="4F852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JAVNI POZIV ZA NAKUP STANOVANJ</a:t>
            </a:r>
          </a:p>
          <a:p>
            <a:r>
              <a:rPr sz="3200" dirty="0">
                <a:solidFill>
                  <a:srgbClr val="4F852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IN ZEMLJIŠČ ZA GRADNJO STANOVANJ</a:t>
            </a:r>
          </a:p>
          <a:p>
            <a:r>
              <a:rPr sz="3200" dirty="0">
                <a:solidFill>
                  <a:srgbClr val="4F852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V LETIH 2026 IN 2027</a:t>
            </a:r>
          </a:p>
        </p:txBody>
      </p:sp>
      <p:sp>
        <p:nvSpPr>
          <p:cNvPr id="8" name="Podnaslov 2">
            <a:extLst>
              <a:ext uri="{FF2B5EF4-FFF2-40B4-BE49-F238E27FC236}">
                <a16:creationId xmlns:a16="http://schemas.microsoft.com/office/drawing/2014/main" id="{06F7A614-8BA8-42CB-9F7D-0AEC04E924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9859" y="5858064"/>
            <a:ext cx="9440034" cy="691559"/>
          </a:xfrm>
        </p:spPr>
        <p:txBody>
          <a:bodyPr>
            <a:noAutofit/>
          </a:bodyPr>
          <a:lstStyle/>
          <a:p>
            <a:r>
              <a:t>Stanovanjski sklad Republike Slovenije, javni sklad</a:t>
            </a:r>
          </a:p>
          <a:p>
            <a:r>
              <a:t>Ljubljana, september 2026</a:t>
            </a:r>
          </a:p>
        </p:txBody>
      </p:sp>
    </p:spTree>
    <p:extLst>
      <p:ext uri="{BB962C8B-B14F-4D97-AF65-F5344CB8AC3E}">
        <p14:creationId xmlns:p14="http://schemas.microsoft.com/office/powerpoint/2010/main" val="2189856688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664BDC43-05F4-4F7F-9EFF-B70AFE715D55}"/>
              </a:ext>
            </a:extLst>
          </p:cNvPr>
          <p:cNvSpPr txBox="1">
            <a:spLocks/>
          </p:cNvSpPr>
          <p:nvPr/>
        </p:nvSpPr>
        <p:spPr>
          <a:xfrm>
            <a:off x="1167914" y="2001160"/>
            <a:ext cx="8045379" cy="281177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900" indent="0">
              <a:buFont typeface="Wingdings 2" pitchFamily="18" charset="2"/>
              <a:buNone/>
            </a:pPr>
            <a:endParaRPr lang="sl-SI" sz="1200" b="1" dirty="0">
              <a:solidFill>
                <a:schemeClr val="tx1"/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4" name="Označba mesta vsebine 2">
            <a:extLst>
              <a:ext uri="{FF2B5EF4-FFF2-40B4-BE49-F238E27FC236}">
                <a16:creationId xmlns:a16="http://schemas.microsoft.com/office/drawing/2014/main" id="{3AE9C92C-2812-4BB8-9F54-7D8EB0C83E20}"/>
              </a:ext>
            </a:extLst>
          </p:cNvPr>
          <p:cNvSpPr txBox="1">
            <a:spLocks/>
          </p:cNvSpPr>
          <p:nvPr/>
        </p:nvSpPr>
        <p:spPr>
          <a:xfrm>
            <a:off x="3200058" y="2415009"/>
            <a:ext cx="6872894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Autofit/>
          </a:bodyPr>
          <a:lstStyle>
            <a:lvl1pPr marL="3429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72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2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8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74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0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40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8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10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585450" lvl="1" indent="-171450" algn="just">
              <a:buFont typeface="Wingdings" panose="05000000000000000000" pitchFamily="2" charset="2"/>
              <a:buChar char="v"/>
            </a:pPr>
            <a:endParaRPr lang="sl-SI" sz="1100" dirty="0">
              <a:effectLst/>
              <a:latin typeface="Century Gothic" panose="020B0502020202020204" pitchFamily="34" charset="0"/>
              <a:ea typeface="+mj-ea"/>
            </a:endParaRPr>
          </a:p>
          <a:p>
            <a:pPr marL="414000" lvl="1" indent="0" algn="just">
              <a:buNone/>
            </a:pPr>
            <a:r>
              <a:rPr lang="sl-SI" sz="1000" dirty="0">
                <a:effectLst/>
                <a:latin typeface="Century Gothic" panose="020B0502020202020204" pitchFamily="34" charset="0"/>
                <a:ea typeface="+mj-ea"/>
              </a:rPr>
              <a:t>).</a:t>
            </a:r>
          </a:p>
        </p:txBody>
      </p:sp>
      <p:sp>
        <p:nvSpPr>
          <p:cNvPr id="7" name="Naslov 1">
            <a:extLst>
              <a:ext uri="{FF2B5EF4-FFF2-40B4-BE49-F238E27FC236}">
                <a16:creationId xmlns:a16="http://schemas.microsoft.com/office/drawing/2014/main" id="{63D08DA6-68F1-4B01-9500-8AF0740DA5AD}"/>
              </a:ext>
            </a:extLst>
          </p:cNvPr>
          <p:cNvSpPr txBox="1">
            <a:spLocks/>
          </p:cNvSpPr>
          <p:nvPr/>
        </p:nvSpPr>
        <p:spPr>
          <a:xfrm>
            <a:off x="1223918" y="672098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sl-SI" sz="1800" b="1" dirty="0">
              <a:solidFill>
                <a:srgbClr val="4F8528"/>
              </a:solidFill>
              <a:latin typeface="Century Gothic" panose="020B0502020202020204" pitchFamily="34" charset="0"/>
            </a:endParaRPr>
          </a:p>
        </p:txBody>
      </p:sp>
      <p:sp>
        <p:nvSpPr>
          <p:cNvPr id="8" name="Naslov 7">
            <a:extLst>
              <a:ext uri="{FF2B5EF4-FFF2-40B4-BE49-F238E27FC236}">
                <a16:creationId xmlns:a16="http://schemas.microsoft.com/office/drawing/2014/main" id="{B1982F8E-7DEB-4D78-B582-348E3A2AC8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1323" y="773766"/>
            <a:ext cx="9366325" cy="836897"/>
          </a:xfrm>
        </p:spPr>
        <p:txBody>
          <a:bodyPr>
            <a:normAutofit/>
          </a:bodyPr>
          <a:lstStyle/>
          <a:p>
            <a:r>
              <a:rPr sz="3200" b="1" dirty="0">
                <a:solidFill>
                  <a:srgbClr val="4F8528"/>
                </a:solidFill>
                <a:latin typeface="Baskerville Old Face" panose="02020602080505020303" pitchFamily="18" charset="0"/>
              </a:rPr>
              <a:t>KLJUČNE INFORMACIJE</a:t>
            </a:r>
          </a:p>
        </p:txBody>
      </p:sp>
      <p:sp>
        <p:nvSpPr>
          <p:cNvPr id="9" name="Označba mesta vsebine 8">
            <a:extLst>
              <a:ext uri="{FF2B5EF4-FFF2-40B4-BE49-F238E27FC236}">
                <a16:creationId xmlns:a16="http://schemas.microsoft.com/office/drawing/2014/main" id="{A4D677BC-045E-4071-8ED1-AE6A186F38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wrap="square"/>
          <a:lstStyle/>
          <a:p>
            <a:pPr marL="68580" indent="0">
              <a:spcBef>
                <a:spcPts val="200"/>
              </a:spcBef>
              <a:spcAft>
                <a:spcPts val="100"/>
              </a:spcAft>
              <a:buNone/>
            </a:pPr>
            <a:r>
              <a:rPr sz="1650" b="1" dirty="0" err="1">
                <a:solidFill>
                  <a:srgbClr val="413F33"/>
                </a:solidFill>
              </a:rPr>
              <a:t>Namen</a:t>
            </a:r>
            <a:r>
              <a:rPr sz="1650" b="1" dirty="0">
                <a:solidFill>
                  <a:srgbClr val="413F33"/>
                </a:solidFill>
              </a:rPr>
              <a:t> </a:t>
            </a:r>
            <a:r>
              <a:rPr sz="1650" b="1" dirty="0" err="1">
                <a:solidFill>
                  <a:srgbClr val="413F33"/>
                </a:solidFill>
              </a:rPr>
              <a:t>javnega</a:t>
            </a:r>
            <a:r>
              <a:rPr sz="1650" b="1" dirty="0">
                <a:solidFill>
                  <a:srgbClr val="413F33"/>
                </a:solidFill>
              </a:rPr>
              <a:t> </a:t>
            </a:r>
            <a:r>
              <a:rPr sz="1650" b="1" dirty="0" err="1">
                <a:solidFill>
                  <a:srgbClr val="413F33"/>
                </a:solidFill>
              </a:rPr>
              <a:t>poziva</a:t>
            </a:r>
            <a:r>
              <a:rPr lang="sl-SI" sz="1650" b="1" dirty="0">
                <a:solidFill>
                  <a:srgbClr val="413F33"/>
                </a:solidFill>
              </a:rPr>
              <a:t>                                                            </a:t>
            </a:r>
            <a:r>
              <a:rPr lang="sl-SI" sz="1650" b="1" dirty="0">
                <a:solidFill>
                  <a:srgbClr val="00B050"/>
                </a:solidFill>
              </a:rPr>
              <a:t> </a:t>
            </a:r>
            <a:r>
              <a:rPr lang="sl-SI" sz="1650" b="1" dirty="0">
                <a:solidFill>
                  <a:srgbClr val="4F8528"/>
                </a:solidFill>
              </a:rPr>
              <a:t>JNS</a:t>
            </a:r>
            <a:r>
              <a:rPr lang="sl-SI" sz="1650" b="1" dirty="0">
                <a:solidFill>
                  <a:srgbClr val="00B050"/>
                </a:solidFill>
              </a:rPr>
              <a:t>                      </a:t>
            </a:r>
            <a:r>
              <a:rPr lang="sl-SI" sz="1650" b="1" dirty="0">
                <a:solidFill>
                  <a:srgbClr val="4F8528"/>
                </a:solidFill>
              </a:rPr>
              <a:t>JNOS</a:t>
            </a:r>
            <a:endParaRPr lang="sl-SI" dirty="0">
              <a:solidFill>
                <a:srgbClr val="4F8528"/>
              </a:solidFill>
            </a:endParaRPr>
          </a:p>
          <a:p>
            <a:pPr>
              <a:spcBef>
                <a:spcPts val="0"/>
              </a:spcBef>
              <a:spcAft>
                <a:spcPts val="200"/>
              </a:spcAft>
            </a:pPr>
            <a:r>
              <a:rPr sz="1650" dirty="0" err="1">
                <a:solidFill>
                  <a:srgbClr val="413F33"/>
                </a:solidFill>
              </a:rPr>
              <a:t>nakup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skupin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stanovanj</a:t>
            </a:r>
            <a:r>
              <a:rPr sz="1650" dirty="0">
                <a:solidFill>
                  <a:srgbClr val="413F33"/>
                </a:solidFill>
              </a:rPr>
              <a:t> in </a:t>
            </a:r>
            <a:r>
              <a:rPr sz="1650" dirty="0" err="1">
                <a:solidFill>
                  <a:srgbClr val="413F33"/>
                </a:solidFill>
              </a:rPr>
              <a:t>stanovanjskih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stavb</a:t>
            </a:r>
            <a:endParaRPr sz="1650" dirty="0">
              <a:solidFill>
                <a:srgbClr val="413F33"/>
              </a:solidFill>
            </a:endParaRPr>
          </a:p>
          <a:p>
            <a:pPr>
              <a:spcBef>
                <a:spcPts val="0"/>
              </a:spcBef>
              <a:spcAft>
                <a:spcPts val="200"/>
              </a:spcAft>
            </a:pPr>
            <a:r>
              <a:rPr sz="1650" dirty="0" err="1">
                <a:solidFill>
                  <a:srgbClr val="413F33"/>
                </a:solidFill>
              </a:rPr>
              <a:t>nakup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zemljišč</a:t>
            </a:r>
            <a:r>
              <a:rPr sz="1650" dirty="0">
                <a:solidFill>
                  <a:srgbClr val="413F33"/>
                </a:solidFill>
              </a:rPr>
              <a:t>, </a:t>
            </a:r>
            <a:r>
              <a:rPr sz="1650" dirty="0" err="1">
                <a:solidFill>
                  <a:srgbClr val="413F33"/>
                </a:solidFill>
              </a:rPr>
              <a:t>primernih</a:t>
            </a:r>
            <a:r>
              <a:rPr sz="1650" dirty="0">
                <a:solidFill>
                  <a:srgbClr val="413F33"/>
                </a:solidFill>
              </a:rPr>
              <a:t> za </a:t>
            </a:r>
            <a:r>
              <a:rPr sz="1650" dirty="0" err="1">
                <a:solidFill>
                  <a:srgbClr val="413F33"/>
                </a:solidFill>
              </a:rPr>
              <a:t>izgradnjo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stanovanjskih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stavb</a:t>
            </a:r>
            <a:endParaRPr sz="1650" dirty="0">
              <a:solidFill>
                <a:srgbClr val="413F33"/>
              </a:solidFill>
            </a:endParaRPr>
          </a:p>
          <a:p>
            <a:pPr marL="68580" indent="0">
              <a:spcBef>
                <a:spcPts val="200"/>
              </a:spcBef>
              <a:spcAft>
                <a:spcPts val="100"/>
              </a:spcAft>
              <a:buNone/>
            </a:pPr>
            <a:endParaRPr lang="sl-SI" sz="1650" b="1" dirty="0">
              <a:solidFill>
                <a:srgbClr val="413F33"/>
              </a:solidFill>
            </a:endParaRPr>
          </a:p>
          <a:p>
            <a:pPr marL="68580" indent="0">
              <a:spcBef>
                <a:spcPts val="200"/>
              </a:spcBef>
              <a:spcAft>
                <a:spcPts val="100"/>
              </a:spcAft>
              <a:buNone/>
            </a:pPr>
            <a:r>
              <a:rPr sz="1650" b="1" dirty="0" err="1">
                <a:solidFill>
                  <a:srgbClr val="413F33"/>
                </a:solidFill>
              </a:rPr>
              <a:t>Sredstva</a:t>
            </a:r>
            <a:endParaRPr sz="1650" b="1" dirty="0">
              <a:solidFill>
                <a:srgbClr val="413F33"/>
              </a:solidFill>
            </a:endParaRPr>
          </a:p>
          <a:p>
            <a:pPr>
              <a:spcBef>
                <a:spcPts val="0"/>
              </a:spcBef>
              <a:spcAft>
                <a:spcPts val="200"/>
              </a:spcAft>
            </a:pPr>
            <a:r>
              <a:rPr sz="1650" dirty="0">
                <a:solidFill>
                  <a:srgbClr val="413F33"/>
                </a:solidFill>
              </a:rPr>
              <a:t>25 </a:t>
            </a:r>
            <a:r>
              <a:rPr sz="1650" dirty="0" err="1">
                <a:solidFill>
                  <a:srgbClr val="413F33"/>
                </a:solidFill>
              </a:rPr>
              <a:t>milijonov</a:t>
            </a:r>
            <a:r>
              <a:rPr sz="1650" dirty="0">
                <a:solidFill>
                  <a:srgbClr val="413F33"/>
                </a:solidFill>
              </a:rPr>
              <a:t> EUR </a:t>
            </a:r>
            <a:r>
              <a:rPr sz="1650" dirty="0" err="1">
                <a:solidFill>
                  <a:srgbClr val="413F33"/>
                </a:solidFill>
              </a:rPr>
              <a:t>iz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sredstev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dokapitalizacije</a:t>
            </a:r>
            <a:r>
              <a:rPr sz="1650" dirty="0">
                <a:solidFill>
                  <a:srgbClr val="413F33"/>
                </a:solidFill>
              </a:rPr>
              <a:t> SSRS</a:t>
            </a:r>
          </a:p>
          <a:p>
            <a:pPr>
              <a:spcBef>
                <a:spcPts val="0"/>
              </a:spcBef>
              <a:spcAft>
                <a:spcPts val="200"/>
              </a:spcAft>
            </a:pPr>
            <a:r>
              <a:rPr sz="1650" dirty="0" err="1">
                <a:solidFill>
                  <a:srgbClr val="413F33"/>
                </a:solidFill>
              </a:rPr>
              <a:t>poraba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sredstev</a:t>
            </a:r>
            <a:r>
              <a:rPr sz="1650" dirty="0">
                <a:solidFill>
                  <a:srgbClr val="413F33"/>
                </a:solidFill>
              </a:rPr>
              <a:t> je </a:t>
            </a:r>
            <a:r>
              <a:rPr sz="1650" dirty="0" err="1">
                <a:solidFill>
                  <a:srgbClr val="413F33"/>
                </a:solidFill>
              </a:rPr>
              <a:t>predvidena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sukcesivno</a:t>
            </a:r>
            <a:r>
              <a:rPr sz="1650" dirty="0">
                <a:solidFill>
                  <a:srgbClr val="413F33"/>
                </a:solidFill>
              </a:rPr>
              <a:t> v </a:t>
            </a:r>
            <a:r>
              <a:rPr sz="1650" dirty="0" err="1">
                <a:solidFill>
                  <a:srgbClr val="413F33"/>
                </a:solidFill>
              </a:rPr>
              <a:t>letih</a:t>
            </a:r>
            <a:r>
              <a:rPr sz="1650" dirty="0">
                <a:solidFill>
                  <a:srgbClr val="413F33"/>
                </a:solidFill>
              </a:rPr>
              <a:t> 2026–2029</a:t>
            </a:r>
          </a:p>
          <a:p>
            <a:pPr marL="68580" indent="0">
              <a:spcBef>
                <a:spcPts val="200"/>
              </a:spcBef>
              <a:spcAft>
                <a:spcPts val="100"/>
              </a:spcAft>
              <a:buNone/>
            </a:pPr>
            <a:endParaRPr lang="sl-SI" sz="1650" b="1" dirty="0">
              <a:solidFill>
                <a:srgbClr val="413F33"/>
              </a:solidFill>
            </a:endParaRPr>
          </a:p>
          <a:p>
            <a:pPr marL="68580" indent="0">
              <a:spcBef>
                <a:spcPts val="200"/>
              </a:spcBef>
              <a:spcAft>
                <a:spcPts val="100"/>
              </a:spcAft>
              <a:buNone/>
            </a:pPr>
            <a:r>
              <a:rPr sz="1650" b="1" dirty="0" err="1">
                <a:solidFill>
                  <a:srgbClr val="413F33"/>
                </a:solidFill>
              </a:rPr>
              <a:t>Veljavnost</a:t>
            </a:r>
            <a:endParaRPr sz="1650" b="1" dirty="0">
              <a:solidFill>
                <a:srgbClr val="413F33"/>
              </a:solidFill>
            </a:endParaRPr>
          </a:p>
          <a:p>
            <a:pPr>
              <a:spcBef>
                <a:spcPts val="0"/>
              </a:spcBef>
              <a:spcAft>
                <a:spcPts val="200"/>
              </a:spcAft>
            </a:pPr>
            <a:r>
              <a:rPr sz="1650" dirty="0" err="1">
                <a:solidFill>
                  <a:srgbClr val="413F33"/>
                </a:solidFill>
              </a:rPr>
              <a:t>poziv</a:t>
            </a:r>
            <a:r>
              <a:rPr sz="1650" dirty="0">
                <a:solidFill>
                  <a:srgbClr val="413F33"/>
                </a:solidFill>
              </a:rPr>
              <a:t> je </a:t>
            </a:r>
            <a:r>
              <a:rPr sz="1650" dirty="0" err="1">
                <a:solidFill>
                  <a:srgbClr val="413F33"/>
                </a:solidFill>
              </a:rPr>
              <a:t>odprt</a:t>
            </a:r>
            <a:r>
              <a:rPr sz="1650" dirty="0">
                <a:solidFill>
                  <a:srgbClr val="413F33"/>
                </a:solidFill>
              </a:rPr>
              <a:t> do </a:t>
            </a:r>
            <a:r>
              <a:rPr sz="1650" dirty="0" err="1">
                <a:solidFill>
                  <a:srgbClr val="413F33"/>
                </a:solidFill>
              </a:rPr>
              <a:t>porabe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sredstev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oziroma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najkasneje</a:t>
            </a:r>
            <a:r>
              <a:rPr sz="1650" dirty="0">
                <a:solidFill>
                  <a:srgbClr val="413F33"/>
                </a:solidFill>
              </a:rPr>
              <a:t> do </a:t>
            </a:r>
            <a:r>
              <a:rPr sz="1650" b="1" dirty="0">
                <a:solidFill>
                  <a:srgbClr val="413F33"/>
                </a:solidFill>
              </a:rPr>
              <a:t>31. 12. 2027</a:t>
            </a:r>
          </a:p>
          <a:p>
            <a:pPr>
              <a:spcBef>
                <a:spcPts val="0"/>
              </a:spcBef>
              <a:spcAft>
                <a:spcPts val="200"/>
              </a:spcAft>
            </a:pPr>
            <a:r>
              <a:rPr sz="1650" dirty="0">
                <a:solidFill>
                  <a:srgbClr val="413F33"/>
                </a:solidFill>
              </a:rPr>
              <a:t>Nadzorni </a:t>
            </a:r>
            <a:r>
              <a:rPr sz="1650" dirty="0" err="1">
                <a:solidFill>
                  <a:srgbClr val="413F33"/>
                </a:solidFill>
              </a:rPr>
              <a:t>svet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Sklada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lahko</a:t>
            </a:r>
            <a:r>
              <a:rPr sz="1650" dirty="0">
                <a:solidFill>
                  <a:srgbClr val="413F33"/>
                </a:solidFill>
              </a:rPr>
              <a:t> glede na </a:t>
            </a:r>
            <a:r>
              <a:rPr sz="1650" dirty="0" err="1">
                <a:solidFill>
                  <a:srgbClr val="413F33"/>
                </a:solidFill>
              </a:rPr>
              <a:t>interes</a:t>
            </a:r>
            <a:r>
              <a:rPr sz="1650" dirty="0">
                <a:solidFill>
                  <a:srgbClr val="413F33"/>
                </a:solidFill>
              </a:rPr>
              <a:t> in </a:t>
            </a:r>
            <a:r>
              <a:rPr sz="1650" dirty="0" err="1">
                <a:solidFill>
                  <a:srgbClr val="413F33"/>
                </a:solidFill>
              </a:rPr>
              <a:t>razpoložljiva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sredstva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sredstva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poveča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ali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zmanjša</a:t>
            </a:r>
            <a:endParaRPr sz="1650" dirty="0">
              <a:solidFill>
                <a:srgbClr val="413F33"/>
              </a:solidFill>
            </a:endParaRPr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2D35C715-C5B0-4507-9EB5-85AE06BF58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08313" y="0"/>
            <a:ext cx="1353429" cy="573074"/>
          </a:xfrm>
          <a:prstGeom prst="rect">
            <a:avLst/>
          </a:prstGeom>
        </p:spPr>
      </p:pic>
      <p:pic>
        <p:nvPicPr>
          <p:cNvPr id="2" name="Slika 1">
            <a:extLst>
              <a:ext uri="{FF2B5EF4-FFF2-40B4-BE49-F238E27FC236}">
                <a16:creationId xmlns:a16="http://schemas.microsoft.com/office/drawing/2014/main" id="{110A4CBF-CF04-4DBF-A7BB-279980BAF3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51073" y="1347542"/>
            <a:ext cx="914479" cy="914479"/>
          </a:xfrm>
          <a:prstGeom prst="rect">
            <a:avLst/>
          </a:prstGeom>
        </p:spPr>
      </p:pic>
      <p:pic>
        <p:nvPicPr>
          <p:cNvPr id="11" name="Slika 10">
            <a:extLst>
              <a:ext uri="{FF2B5EF4-FFF2-40B4-BE49-F238E27FC236}">
                <a16:creationId xmlns:a16="http://schemas.microsoft.com/office/drawing/2014/main" id="{6D40C376-AC40-4097-8890-201A9A88F0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78215" y="1347542"/>
            <a:ext cx="914479" cy="914479"/>
          </a:xfrm>
          <a:prstGeom prst="rect">
            <a:avLst/>
          </a:prstGeom>
        </p:spPr>
      </p:pic>
      <p:pic>
        <p:nvPicPr>
          <p:cNvPr id="12" name="Slika 11">
            <a:extLst>
              <a:ext uri="{FF2B5EF4-FFF2-40B4-BE49-F238E27FC236}">
                <a16:creationId xmlns:a16="http://schemas.microsoft.com/office/drawing/2014/main" id="{1D4A97F6-EFEC-4336-995E-3E55187D6F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03366" y="3221718"/>
            <a:ext cx="585267" cy="414564"/>
          </a:xfrm>
          <a:prstGeom prst="rect">
            <a:avLst/>
          </a:prstGeom>
        </p:spPr>
      </p:pic>
      <p:pic>
        <p:nvPicPr>
          <p:cNvPr id="13" name="Slika 12">
            <a:extLst>
              <a:ext uri="{FF2B5EF4-FFF2-40B4-BE49-F238E27FC236}">
                <a16:creationId xmlns:a16="http://schemas.microsoft.com/office/drawing/2014/main" id="{5BDBD507-F720-4973-82AC-FF0FDEC4E5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5766" y="3374118"/>
            <a:ext cx="585267" cy="414564"/>
          </a:xfrm>
          <a:prstGeom prst="rect">
            <a:avLst/>
          </a:prstGeom>
        </p:spPr>
      </p:pic>
      <p:pic>
        <p:nvPicPr>
          <p:cNvPr id="16" name="Slika 15">
            <a:extLst>
              <a:ext uri="{FF2B5EF4-FFF2-40B4-BE49-F238E27FC236}">
                <a16:creationId xmlns:a16="http://schemas.microsoft.com/office/drawing/2014/main" id="{A96B529B-639A-4E20-A8A9-6B6F686EA38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60501" y="1763063"/>
            <a:ext cx="585267" cy="41456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664BDC43-05F4-4F7F-9EFF-B70AFE715D55}"/>
              </a:ext>
            </a:extLst>
          </p:cNvPr>
          <p:cNvSpPr txBox="1">
            <a:spLocks/>
          </p:cNvSpPr>
          <p:nvPr/>
        </p:nvSpPr>
        <p:spPr>
          <a:xfrm>
            <a:off x="1167914" y="2001160"/>
            <a:ext cx="8045379" cy="281177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900" indent="0">
              <a:buFont typeface="Wingdings 2" pitchFamily="18" charset="2"/>
              <a:buNone/>
            </a:pPr>
            <a:endParaRPr lang="sl-SI" sz="1200" b="1" dirty="0">
              <a:solidFill>
                <a:schemeClr val="tx1"/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4" name="Označba mesta vsebine 2">
            <a:extLst>
              <a:ext uri="{FF2B5EF4-FFF2-40B4-BE49-F238E27FC236}">
                <a16:creationId xmlns:a16="http://schemas.microsoft.com/office/drawing/2014/main" id="{3AE9C92C-2812-4BB8-9F54-7D8EB0C83E20}"/>
              </a:ext>
            </a:extLst>
          </p:cNvPr>
          <p:cNvSpPr txBox="1">
            <a:spLocks/>
          </p:cNvSpPr>
          <p:nvPr/>
        </p:nvSpPr>
        <p:spPr>
          <a:xfrm>
            <a:off x="3200058" y="2415009"/>
            <a:ext cx="6872894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Autofit/>
          </a:bodyPr>
          <a:lstStyle>
            <a:lvl1pPr marL="3429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72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2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8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74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0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40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8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10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585450" lvl="1" indent="-171450" algn="just">
              <a:buFont typeface="Wingdings" panose="05000000000000000000" pitchFamily="2" charset="2"/>
              <a:buChar char="v"/>
            </a:pPr>
            <a:endParaRPr lang="sl-SI" sz="1100" dirty="0">
              <a:effectLst/>
              <a:latin typeface="Century Gothic" panose="020B0502020202020204" pitchFamily="34" charset="0"/>
              <a:ea typeface="+mj-ea"/>
            </a:endParaRPr>
          </a:p>
          <a:p>
            <a:pPr marL="414000" lvl="1" indent="0" algn="just">
              <a:buNone/>
            </a:pPr>
            <a:r>
              <a:rPr lang="sl-SI" sz="1000" dirty="0">
                <a:effectLst/>
                <a:latin typeface="Century Gothic" panose="020B0502020202020204" pitchFamily="34" charset="0"/>
                <a:ea typeface="+mj-ea"/>
              </a:rPr>
              <a:t>).</a:t>
            </a:r>
          </a:p>
        </p:txBody>
      </p:sp>
      <p:sp>
        <p:nvSpPr>
          <p:cNvPr id="7" name="Naslov 1">
            <a:extLst>
              <a:ext uri="{FF2B5EF4-FFF2-40B4-BE49-F238E27FC236}">
                <a16:creationId xmlns:a16="http://schemas.microsoft.com/office/drawing/2014/main" id="{63D08DA6-68F1-4B01-9500-8AF0740DA5AD}"/>
              </a:ext>
            </a:extLst>
          </p:cNvPr>
          <p:cNvSpPr txBox="1">
            <a:spLocks/>
          </p:cNvSpPr>
          <p:nvPr/>
        </p:nvSpPr>
        <p:spPr>
          <a:xfrm>
            <a:off x="1239631" y="898039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sl-SI" sz="1800" b="1" dirty="0">
              <a:solidFill>
                <a:srgbClr val="4F8528"/>
              </a:solidFill>
              <a:latin typeface="Century Gothic" panose="020B0502020202020204" pitchFamily="34" charset="0"/>
            </a:endParaRPr>
          </a:p>
        </p:txBody>
      </p:sp>
      <p:sp>
        <p:nvSpPr>
          <p:cNvPr id="8" name="Naslov 7">
            <a:extLst>
              <a:ext uri="{FF2B5EF4-FFF2-40B4-BE49-F238E27FC236}">
                <a16:creationId xmlns:a16="http://schemas.microsoft.com/office/drawing/2014/main" id="{B1982F8E-7DEB-4D78-B582-348E3A2AC8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9631" y="512444"/>
            <a:ext cx="9366325" cy="1143000"/>
          </a:xfrm>
        </p:spPr>
        <p:txBody>
          <a:bodyPr>
            <a:normAutofit/>
          </a:bodyPr>
          <a:lstStyle/>
          <a:p>
            <a:r>
              <a:rPr sz="3200" b="1" dirty="0">
                <a:solidFill>
                  <a:srgbClr val="4F8528"/>
                </a:solidFill>
                <a:latin typeface="Baskerville Old Face" panose="02020602080505020303" pitchFamily="18" charset="0"/>
              </a:rPr>
              <a:t>KAJ LAHKO PONUDNIKI PONUDIJO?</a:t>
            </a:r>
          </a:p>
        </p:txBody>
      </p:sp>
      <p:sp>
        <p:nvSpPr>
          <p:cNvPr id="9" name="Označba mesta vsebine 8">
            <a:extLst>
              <a:ext uri="{FF2B5EF4-FFF2-40B4-BE49-F238E27FC236}">
                <a16:creationId xmlns:a16="http://schemas.microsoft.com/office/drawing/2014/main" id="{A4D677BC-045E-4071-8ED1-AE6A186F38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9631" y="2141748"/>
            <a:ext cx="9036423" cy="3550292"/>
          </a:xfrm>
        </p:spPr>
        <p:txBody>
          <a:bodyPr wrap="square"/>
          <a:lstStyle/>
          <a:p>
            <a:pPr marL="68580" indent="0">
              <a:spcBef>
                <a:spcPts val="200"/>
              </a:spcBef>
              <a:spcAft>
                <a:spcPts val="100"/>
              </a:spcAft>
              <a:buNone/>
            </a:pPr>
            <a:r>
              <a:rPr sz="1650" b="1" dirty="0">
                <a:solidFill>
                  <a:srgbClr val="413F33"/>
                </a:solidFill>
              </a:rPr>
              <a:t>Stanovanja</a:t>
            </a:r>
            <a:endParaRPr lang="sl-SI" dirty="0"/>
          </a:p>
          <a:p>
            <a:pPr>
              <a:spcBef>
                <a:spcPts val="0"/>
              </a:spcBef>
              <a:spcAft>
                <a:spcPts val="200"/>
              </a:spcAft>
            </a:pPr>
            <a:r>
              <a:rPr sz="1650" dirty="0" err="1">
                <a:solidFill>
                  <a:srgbClr val="413F33"/>
                </a:solidFill>
              </a:rPr>
              <a:t>zavezujoče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ponudbe</a:t>
            </a:r>
            <a:r>
              <a:rPr sz="1650" dirty="0">
                <a:solidFill>
                  <a:srgbClr val="413F33"/>
                </a:solidFill>
              </a:rPr>
              <a:t> za </a:t>
            </a:r>
            <a:r>
              <a:rPr sz="1650" dirty="0" err="1">
                <a:solidFill>
                  <a:srgbClr val="413F33"/>
                </a:solidFill>
              </a:rPr>
              <a:t>prodajo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skupin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stanovanj</a:t>
            </a:r>
            <a:r>
              <a:rPr sz="1650" dirty="0">
                <a:solidFill>
                  <a:srgbClr val="413F33"/>
                </a:solidFill>
              </a:rPr>
              <a:t> in </a:t>
            </a:r>
            <a:r>
              <a:rPr sz="1650" dirty="0" err="1">
                <a:solidFill>
                  <a:srgbClr val="413F33"/>
                </a:solidFill>
              </a:rPr>
              <a:t>stanovanjskih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stavb</a:t>
            </a:r>
            <a:endParaRPr sz="1650" dirty="0">
              <a:solidFill>
                <a:srgbClr val="413F33"/>
              </a:solidFill>
            </a:endParaRPr>
          </a:p>
          <a:p>
            <a:pPr>
              <a:spcBef>
                <a:spcPts val="0"/>
              </a:spcBef>
              <a:spcAft>
                <a:spcPts val="200"/>
              </a:spcAft>
            </a:pPr>
            <a:r>
              <a:rPr sz="1650" dirty="0" err="1">
                <a:solidFill>
                  <a:srgbClr val="413F33"/>
                </a:solidFill>
              </a:rPr>
              <a:t>ponudniki</a:t>
            </a:r>
            <a:r>
              <a:rPr sz="1650" dirty="0">
                <a:solidFill>
                  <a:srgbClr val="413F33"/>
                </a:solidFill>
              </a:rPr>
              <a:t>: </a:t>
            </a:r>
            <a:r>
              <a:rPr sz="1650" dirty="0" err="1">
                <a:solidFill>
                  <a:srgbClr val="413F33"/>
                </a:solidFill>
              </a:rPr>
              <a:t>fizične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osebe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ter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pravne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osebe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zasebnega</a:t>
            </a:r>
            <a:r>
              <a:rPr sz="1650" dirty="0">
                <a:solidFill>
                  <a:srgbClr val="413F33"/>
                </a:solidFill>
              </a:rPr>
              <a:t> in </a:t>
            </a:r>
            <a:r>
              <a:rPr sz="1650" dirty="0" err="1">
                <a:solidFill>
                  <a:srgbClr val="413F33"/>
                </a:solidFill>
              </a:rPr>
              <a:t>javnega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prava</a:t>
            </a:r>
            <a:endParaRPr lang="sl-SI" sz="1650" dirty="0">
              <a:solidFill>
                <a:srgbClr val="413F33"/>
              </a:solidFill>
            </a:endParaRPr>
          </a:p>
          <a:p>
            <a:pPr>
              <a:spcBef>
                <a:spcPts val="0"/>
              </a:spcBef>
              <a:spcAft>
                <a:spcPts val="200"/>
              </a:spcAft>
            </a:pPr>
            <a:endParaRPr sz="1650" dirty="0">
              <a:solidFill>
                <a:srgbClr val="413F33"/>
              </a:solidFill>
            </a:endParaRPr>
          </a:p>
          <a:p>
            <a:pPr marL="68580" indent="0">
              <a:spcBef>
                <a:spcPts val="200"/>
              </a:spcBef>
              <a:spcAft>
                <a:spcPts val="100"/>
              </a:spcAft>
              <a:buNone/>
            </a:pPr>
            <a:r>
              <a:rPr sz="1650" b="1" dirty="0" err="1">
                <a:solidFill>
                  <a:srgbClr val="413F33"/>
                </a:solidFill>
              </a:rPr>
              <a:t>Zemljišča</a:t>
            </a:r>
            <a:endParaRPr sz="1650" b="1" dirty="0">
              <a:solidFill>
                <a:srgbClr val="413F33"/>
              </a:solidFill>
            </a:endParaRPr>
          </a:p>
          <a:p>
            <a:pPr>
              <a:spcBef>
                <a:spcPts val="0"/>
              </a:spcBef>
              <a:spcAft>
                <a:spcPts val="200"/>
              </a:spcAft>
            </a:pPr>
            <a:r>
              <a:rPr sz="1650" dirty="0" err="1">
                <a:solidFill>
                  <a:srgbClr val="413F33"/>
                </a:solidFill>
              </a:rPr>
              <a:t>gradbene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parcele</a:t>
            </a:r>
            <a:r>
              <a:rPr sz="1650" dirty="0">
                <a:solidFill>
                  <a:srgbClr val="413F33"/>
                </a:solidFill>
              </a:rPr>
              <a:t> in </a:t>
            </a:r>
            <a:r>
              <a:rPr sz="1650" dirty="0" err="1">
                <a:solidFill>
                  <a:srgbClr val="413F33"/>
                </a:solidFill>
              </a:rPr>
              <a:t>druga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urbana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zemljišča</a:t>
            </a:r>
            <a:r>
              <a:rPr sz="1650" dirty="0">
                <a:solidFill>
                  <a:srgbClr val="413F33"/>
                </a:solidFill>
              </a:rPr>
              <a:t> za </a:t>
            </a:r>
            <a:r>
              <a:rPr sz="1650" dirty="0" err="1">
                <a:solidFill>
                  <a:srgbClr val="413F33"/>
                </a:solidFill>
              </a:rPr>
              <a:t>večstanovanjske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stavbe</a:t>
            </a:r>
            <a:endParaRPr sz="1650" dirty="0">
              <a:solidFill>
                <a:srgbClr val="413F33"/>
              </a:solidFill>
            </a:endParaRPr>
          </a:p>
          <a:p>
            <a:pPr>
              <a:spcBef>
                <a:spcPts val="0"/>
              </a:spcBef>
              <a:spcAft>
                <a:spcPts val="200"/>
              </a:spcAft>
            </a:pPr>
            <a:r>
              <a:rPr sz="1650" dirty="0" err="1">
                <a:solidFill>
                  <a:srgbClr val="413F33"/>
                </a:solidFill>
              </a:rPr>
              <a:t>ponudniki</a:t>
            </a:r>
            <a:r>
              <a:rPr sz="1650" dirty="0">
                <a:solidFill>
                  <a:srgbClr val="413F33"/>
                </a:solidFill>
              </a:rPr>
              <a:t>: </a:t>
            </a:r>
            <a:r>
              <a:rPr sz="1650" dirty="0" err="1">
                <a:solidFill>
                  <a:srgbClr val="413F33"/>
                </a:solidFill>
              </a:rPr>
              <a:t>fizične</a:t>
            </a:r>
            <a:r>
              <a:rPr sz="1650" dirty="0">
                <a:solidFill>
                  <a:srgbClr val="413F33"/>
                </a:solidFill>
              </a:rPr>
              <a:t> in </a:t>
            </a:r>
            <a:r>
              <a:rPr sz="1650" dirty="0" err="1">
                <a:solidFill>
                  <a:srgbClr val="413F33"/>
                </a:solidFill>
              </a:rPr>
              <a:t>pravne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osebe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zasebnega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prava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ter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osebe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javnega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prava</a:t>
            </a:r>
            <a:r>
              <a:rPr sz="1650" dirty="0">
                <a:solidFill>
                  <a:srgbClr val="413F33"/>
                </a:solidFill>
              </a:rPr>
              <a:t> – </a:t>
            </a:r>
            <a:r>
              <a:rPr sz="1650" dirty="0" err="1">
                <a:solidFill>
                  <a:srgbClr val="413F33"/>
                </a:solidFill>
              </a:rPr>
              <a:t>razen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lokalnih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skupnosti</a:t>
            </a:r>
            <a:endParaRPr lang="sl-SI" sz="1650" dirty="0">
              <a:solidFill>
                <a:srgbClr val="413F33"/>
              </a:solidFill>
            </a:endParaRPr>
          </a:p>
          <a:p>
            <a:pPr>
              <a:spcBef>
                <a:spcPts val="0"/>
              </a:spcBef>
              <a:spcAft>
                <a:spcPts val="200"/>
              </a:spcAft>
            </a:pPr>
            <a:endParaRPr sz="1650" dirty="0">
              <a:solidFill>
                <a:srgbClr val="413F33"/>
              </a:solidFill>
            </a:endParaRPr>
          </a:p>
          <a:p>
            <a:pPr marL="68580" indent="0">
              <a:spcBef>
                <a:spcPts val="200"/>
              </a:spcBef>
              <a:spcAft>
                <a:spcPts val="100"/>
              </a:spcAft>
              <a:buNone/>
            </a:pPr>
            <a:r>
              <a:rPr sz="1650" b="1" dirty="0" err="1">
                <a:solidFill>
                  <a:srgbClr val="413F33"/>
                </a:solidFill>
              </a:rPr>
              <a:t>Osnovno</a:t>
            </a:r>
            <a:r>
              <a:rPr sz="1650" b="1" dirty="0">
                <a:solidFill>
                  <a:srgbClr val="413F33"/>
                </a:solidFill>
              </a:rPr>
              <a:t> </a:t>
            </a:r>
            <a:r>
              <a:rPr sz="1650" b="1" dirty="0" err="1">
                <a:solidFill>
                  <a:srgbClr val="413F33"/>
                </a:solidFill>
              </a:rPr>
              <a:t>pravilo</a:t>
            </a:r>
            <a:endParaRPr sz="1650" b="1" dirty="0">
              <a:solidFill>
                <a:srgbClr val="413F33"/>
              </a:solidFill>
            </a:endParaRPr>
          </a:p>
          <a:p>
            <a:pPr>
              <a:spcBef>
                <a:spcPts val="0"/>
              </a:spcBef>
              <a:spcAft>
                <a:spcPts val="200"/>
              </a:spcAft>
            </a:pPr>
            <a:r>
              <a:rPr sz="1650" dirty="0">
                <a:solidFill>
                  <a:srgbClr val="413F33"/>
                </a:solidFill>
              </a:rPr>
              <a:t>Sklad </a:t>
            </a:r>
            <a:r>
              <a:rPr sz="1650" dirty="0" err="1">
                <a:solidFill>
                  <a:srgbClr val="413F33"/>
                </a:solidFill>
              </a:rPr>
              <a:t>kupuje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nepremičnine</a:t>
            </a:r>
            <a:r>
              <a:rPr sz="1650" dirty="0">
                <a:solidFill>
                  <a:srgbClr val="413F33"/>
                </a:solidFill>
              </a:rPr>
              <a:t> za </a:t>
            </a:r>
            <a:r>
              <a:rPr sz="1650" dirty="0" err="1">
                <a:solidFill>
                  <a:srgbClr val="413F33"/>
                </a:solidFill>
              </a:rPr>
              <a:t>izvajanje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svojih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dejavnosti</a:t>
            </a:r>
            <a:r>
              <a:rPr sz="1650" dirty="0">
                <a:solidFill>
                  <a:srgbClr val="413F33"/>
                </a:solidFill>
              </a:rPr>
              <a:t> in </a:t>
            </a:r>
            <a:r>
              <a:rPr sz="1650" dirty="0" err="1">
                <a:solidFill>
                  <a:srgbClr val="413F33"/>
                </a:solidFill>
              </a:rPr>
              <a:t>oddajo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stanovanj</a:t>
            </a:r>
            <a:r>
              <a:rPr sz="1650" dirty="0">
                <a:solidFill>
                  <a:srgbClr val="413F33"/>
                </a:solidFill>
              </a:rPr>
              <a:t> v </a:t>
            </a:r>
            <a:r>
              <a:rPr sz="1650" dirty="0" err="1">
                <a:solidFill>
                  <a:srgbClr val="413F33"/>
                </a:solidFill>
              </a:rPr>
              <a:t>različne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oblike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najema</a:t>
            </a:r>
            <a:endParaRPr sz="1650" dirty="0">
              <a:solidFill>
                <a:srgbClr val="413F33"/>
              </a:solidFill>
            </a:endParaRPr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C9D07035-BFF4-42F2-B021-681CAB2E06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9426" y="-29629"/>
            <a:ext cx="1353429" cy="573074"/>
          </a:xfrm>
          <a:prstGeom prst="rect">
            <a:avLst/>
          </a:prstGeom>
        </p:spPr>
      </p:pic>
      <p:pic>
        <p:nvPicPr>
          <p:cNvPr id="11" name="Slika 10">
            <a:extLst>
              <a:ext uri="{FF2B5EF4-FFF2-40B4-BE49-F238E27FC236}">
                <a16:creationId xmlns:a16="http://schemas.microsoft.com/office/drawing/2014/main" id="{94925DBC-3E2D-4E97-946F-B13A7E5F77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15712" y="1308604"/>
            <a:ext cx="990244" cy="99024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664BDC43-05F4-4F7F-9EFF-B70AFE715D55}"/>
              </a:ext>
            </a:extLst>
          </p:cNvPr>
          <p:cNvSpPr txBox="1">
            <a:spLocks/>
          </p:cNvSpPr>
          <p:nvPr/>
        </p:nvSpPr>
        <p:spPr>
          <a:xfrm>
            <a:off x="1167914" y="2001160"/>
            <a:ext cx="8045379" cy="281177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900" indent="0">
              <a:buFont typeface="Wingdings 2" pitchFamily="18" charset="2"/>
              <a:buNone/>
            </a:pPr>
            <a:endParaRPr lang="sl-SI" sz="1200" b="1" dirty="0">
              <a:solidFill>
                <a:schemeClr val="tx1"/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4" name="Označba mesta vsebine 2">
            <a:extLst>
              <a:ext uri="{FF2B5EF4-FFF2-40B4-BE49-F238E27FC236}">
                <a16:creationId xmlns:a16="http://schemas.microsoft.com/office/drawing/2014/main" id="{3AE9C92C-2812-4BB8-9F54-7D8EB0C83E20}"/>
              </a:ext>
            </a:extLst>
          </p:cNvPr>
          <p:cNvSpPr txBox="1">
            <a:spLocks/>
          </p:cNvSpPr>
          <p:nvPr/>
        </p:nvSpPr>
        <p:spPr>
          <a:xfrm>
            <a:off x="3200058" y="2415009"/>
            <a:ext cx="6872894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Autofit/>
          </a:bodyPr>
          <a:lstStyle>
            <a:lvl1pPr marL="3429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72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2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8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74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0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40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8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10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585450" lvl="1" indent="-171450" algn="just">
              <a:buFont typeface="Wingdings" panose="05000000000000000000" pitchFamily="2" charset="2"/>
              <a:buChar char="v"/>
            </a:pPr>
            <a:endParaRPr lang="sl-SI" sz="1100" dirty="0">
              <a:effectLst/>
              <a:latin typeface="Century Gothic" panose="020B0502020202020204" pitchFamily="34" charset="0"/>
              <a:ea typeface="+mj-ea"/>
            </a:endParaRPr>
          </a:p>
          <a:p>
            <a:pPr marL="414000" lvl="1" indent="0" algn="just">
              <a:buNone/>
            </a:pPr>
            <a:r>
              <a:rPr lang="sl-SI" sz="1000" dirty="0">
                <a:effectLst/>
                <a:latin typeface="Century Gothic" panose="020B0502020202020204" pitchFamily="34" charset="0"/>
                <a:ea typeface="+mj-ea"/>
              </a:rPr>
              <a:t>).</a:t>
            </a:r>
          </a:p>
        </p:txBody>
      </p:sp>
      <p:sp>
        <p:nvSpPr>
          <p:cNvPr id="7" name="Naslov 1">
            <a:extLst>
              <a:ext uri="{FF2B5EF4-FFF2-40B4-BE49-F238E27FC236}">
                <a16:creationId xmlns:a16="http://schemas.microsoft.com/office/drawing/2014/main" id="{63D08DA6-68F1-4B01-9500-8AF0740DA5AD}"/>
              </a:ext>
            </a:extLst>
          </p:cNvPr>
          <p:cNvSpPr txBox="1">
            <a:spLocks/>
          </p:cNvSpPr>
          <p:nvPr/>
        </p:nvSpPr>
        <p:spPr>
          <a:xfrm>
            <a:off x="-2641936" y="1029737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sl-SI" sz="1800" b="1" dirty="0">
              <a:solidFill>
                <a:srgbClr val="4F8528"/>
              </a:solidFill>
              <a:latin typeface="Century Gothic" panose="020B0502020202020204" pitchFamily="34" charset="0"/>
            </a:endParaRPr>
          </a:p>
        </p:txBody>
      </p:sp>
      <p:sp>
        <p:nvSpPr>
          <p:cNvPr id="8" name="Naslov 7">
            <a:extLst>
              <a:ext uri="{FF2B5EF4-FFF2-40B4-BE49-F238E27FC236}">
                <a16:creationId xmlns:a16="http://schemas.microsoft.com/office/drawing/2014/main" id="{B1982F8E-7DEB-4D78-B582-348E3A2AC8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1320" y="1027664"/>
            <a:ext cx="9366325" cy="1087464"/>
          </a:xfrm>
        </p:spPr>
        <p:txBody>
          <a:bodyPr>
            <a:normAutofit/>
          </a:bodyPr>
          <a:lstStyle/>
          <a:p>
            <a:r>
              <a:rPr sz="3200" b="1" dirty="0">
                <a:solidFill>
                  <a:srgbClr val="4F8528"/>
                </a:solidFill>
                <a:latin typeface="Baskerville Old Face" panose="02020602080505020303" pitchFamily="18" charset="0"/>
              </a:rPr>
              <a:t>NAKUP STANOVANJ – PRAVNI STATUS IN DOVOLJENJA</a:t>
            </a:r>
          </a:p>
        </p:txBody>
      </p:sp>
      <p:sp>
        <p:nvSpPr>
          <p:cNvPr id="9" name="Označba mesta vsebine 8">
            <a:extLst>
              <a:ext uri="{FF2B5EF4-FFF2-40B4-BE49-F238E27FC236}">
                <a16:creationId xmlns:a16="http://schemas.microsoft.com/office/drawing/2014/main" id="{A4D677BC-045E-4071-8ED1-AE6A186F38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wrap="square">
            <a:normAutofit fontScale="92500" lnSpcReduction="10000"/>
          </a:bodyPr>
          <a:lstStyle/>
          <a:p>
            <a:pPr marL="68580" indent="0">
              <a:spcBef>
                <a:spcPts val="200"/>
              </a:spcBef>
              <a:spcAft>
                <a:spcPts val="100"/>
              </a:spcAft>
              <a:buNone/>
            </a:pPr>
            <a:r>
              <a:rPr sz="1650" b="1" dirty="0" err="1">
                <a:solidFill>
                  <a:srgbClr val="413F33"/>
                </a:solidFill>
              </a:rPr>
              <a:t>Pravni</a:t>
            </a:r>
            <a:r>
              <a:rPr sz="1650" b="1" dirty="0">
                <a:solidFill>
                  <a:srgbClr val="413F33"/>
                </a:solidFill>
              </a:rPr>
              <a:t> status</a:t>
            </a:r>
            <a:endParaRPr lang="sl-SI" dirty="0"/>
          </a:p>
          <a:p>
            <a:pPr>
              <a:spcBef>
                <a:spcPts val="0"/>
              </a:spcBef>
              <a:spcAft>
                <a:spcPts val="200"/>
              </a:spcAft>
            </a:pPr>
            <a:r>
              <a:rPr sz="1650" dirty="0" err="1">
                <a:solidFill>
                  <a:srgbClr val="413F33"/>
                </a:solidFill>
              </a:rPr>
              <a:t>stanovanja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morajo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biti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nezasedena</a:t>
            </a:r>
            <a:r>
              <a:rPr sz="1650" dirty="0">
                <a:solidFill>
                  <a:srgbClr val="413F33"/>
                </a:solidFill>
              </a:rPr>
              <a:t>, </a:t>
            </a:r>
            <a:r>
              <a:rPr sz="1650" dirty="0" err="1">
                <a:solidFill>
                  <a:srgbClr val="413F33"/>
                </a:solidFill>
              </a:rPr>
              <a:t>evidentirana</a:t>
            </a:r>
            <a:r>
              <a:rPr sz="1650" dirty="0">
                <a:solidFill>
                  <a:srgbClr val="413F33"/>
                </a:solidFill>
              </a:rPr>
              <a:t> in </a:t>
            </a:r>
            <a:r>
              <a:rPr sz="1650" dirty="0" err="1">
                <a:solidFill>
                  <a:srgbClr val="413F33"/>
                </a:solidFill>
              </a:rPr>
              <a:t>zemljiškoknjižno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urejena</a:t>
            </a:r>
            <a:endParaRPr sz="1650" dirty="0">
              <a:solidFill>
                <a:srgbClr val="413F33"/>
              </a:solidFill>
            </a:endParaRPr>
          </a:p>
          <a:p>
            <a:pPr>
              <a:spcBef>
                <a:spcPts val="0"/>
              </a:spcBef>
              <a:spcAft>
                <a:spcPts val="200"/>
              </a:spcAft>
            </a:pPr>
            <a:r>
              <a:rPr sz="1650" dirty="0" err="1">
                <a:solidFill>
                  <a:srgbClr val="413F33"/>
                </a:solidFill>
              </a:rPr>
              <a:t>praviloma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prosta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vseh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bremen</a:t>
            </a:r>
            <a:r>
              <a:rPr sz="1650" dirty="0">
                <a:solidFill>
                  <a:srgbClr val="413F33"/>
                </a:solidFill>
              </a:rPr>
              <a:t> in </a:t>
            </a:r>
            <a:r>
              <a:rPr sz="1650" dirty="0" err="1">
                <a:solidFill>
                  <a:srgbClr val="413F33"/>
                </a:solidFill>
              </a:rPr>
              <a:t>pripravljena</a:t>
            </a:r>
            <a:r>
              <a:rPr sz="1650" dirty="0">
                <a:solidFill>
                  <a:srgbClr val="413F33"/>
                </a:solidFill>
              </a:rPr>
              <a:t> za </a:t>
            </a:r>
            <a:r>
              <a:rPr sz="1650" dirty="0" err="1">
                <a:solidFill>
                  <a:srgbClr val="413F33"/>
                </a:solidFill>
              </a:rPr>
              <a:t>vselitev</a:t>
            </a:r>
            <a:endParaRPr sz="1650" dirty="0">
              <a:solidFill>
                <a:srgbClr val="413F33"/>
              </a:solidFill>
            </a:endParaRPr>
          </a:p>
          <a:p>
            <a:pPr>
              <a:spcBef>
                <a:spcPts val="0"/>
              </a:spcBef>
              <a:spcAft>
                <a:spcPts val="200"/>
              </a:spcAft>
            </a:pPr>
            <a:r>
              <a:rPr sz="1650" dirty="0" err="1">
                <a:solidFill>
                  <a:srgbClr val="413F33"/>
                </a:solidFill>
              </a:rPr>
              <a:t>stavba</a:t>
            </a:r>
            <a:r>
              <a:rPr sz="1650" dirty="0">
                <a:solidFill>
                  <a:srgbClr val="413F33"/>
                </a:solidFill>
              </a:rPr>
              <a:t> mora </a:t>
            </a:r>
            <a:r>
              <a:rPr sz="1650" dirty="0" err="1">
                <a:solidFill>
                  <a:srgbClr val="413F33"/>
                </a:solidFill>
              </a:rPr>
              <a:t>imeti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več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kot</a:t>
            </a:r>
            <a:r>
              <a:rPr sz="1650" dirty="0">
                <a:solidFill>
                  <a:srgbClr val="413F33"/>
                </a:solidFill>
              </a:rPr>
              <a:t> 8 </a:t>
            </a:r>
            <a:r>
              <a:rPr sz="1650" dirty="0" err="1">
                <a:solidFill>
                  <a:srgbClr val="413F33"/>
                </a:solidFill>
              </a:rPr>
              <a:t>posameznih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delov</a:t>
            </a:r>
            <a:r>
              <a:rPr sz="1650" dirty="0">
                <a:solidFill>
                  <a:srgbClr val="413F33"/>
                </a:solidFill>
              </a:rPr>
              <a:t>; </a:t>
            </a:r>
            <a:r>
              <a:rPr sz="1650" dirty="0" err="1">
                <a:solidFill>
                  <a:srgbClr val="413F33"/>
                </a:solidFill>
              </a:rPr>
              <a:t>ponudba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najmanj</a:t>
            </a:r>
            <a:r>
              <a:rPr sz="1650" dirty="0">
                <a:solidFill>
                  <a:srgbClr val="413F33"/>
                </a:solidFill>
              </a:rPr>
              <a:t> 8 </a:t>
            </a:r>
            <a:r>
              <a:rPr sz="1650" dirty="0" err="1">
                <a:solidFill>
                  <a:srgbClr val="413F33"/>
                </a:solidFill>
              </a:rPr>
              <a:t>stanovanjskih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enot</a:t>
            </a:r>
            <a:endParaRPr sz="1650" dirty="0">
              <a:solidFill>
                <a:srgbClr val="413F33"/>
              </a:solidFill>
            </a:endParaRPr>
          </a:p>
          <a:p>
            <a:pPr>
              <a:spcBef>
                <a:spcPts val="0"/>
              </a:spcBef>
              <a:spcAft>
                <a:spcPts val="200"/>
              </a:spcAft>
            </a:pPr>
            <a:r>
              <a:rPr sz="1650" dirty="0" err="1">
                <a:solidFill>
                  <a:srgbClr val="413F33"/>
                </a:solidFill>
              </a:rPr>
              <a:t>nakup</a:t>
            </a:r>
            <a:r>
              <a:rPr sz="1650" dirty="0">
                <a:solidFill>
                  <a:srgbClr val="413F33"/>
                </a:solidFill>
              </a:rPr>
              <a:t> je </a:t>
            </a:r>
            <a:r>
              <a:rPr sz="1650" dirty="0" err="1">
                <a:solidFill>
                  <a:srgbClr val="413F33"/>
                </a:solidFill>
              </a:rPr>
              <a:t>mogoč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neposredno</a:t>
            </a:r>
            <a:r>
              <a:rPr sz="1650" dirty="0">
                <a:solidFill>
                  <a:srgbClr val="413F33"/>
                </a:solidFill>
              </a:rPr>
              <a:t> od </a:t>
            </a:r>
            <a:r>
              <a:rPr sz="1650" dirty="0" err="1">
                <a:solidFill>
                  <a:srgbClr val="413F33"/>
                </a:solidFill>
              </a:rPr>
              <a:t>lastnika</a:t>
            </a:r>
            <a:r>
              <a:rPr sz="1650" dirty="0">
                <a:solidFill>
                  <a:srgbClr val="413F33"/>
                </a:solidFill>
              </a:rPr>
              <a:t>, </a:t>
            </a:r>
            <a:r>
              <a:rPr sz="1650" dirty="0" err="1">
                <a:solidFill>
                  <a:srgbClr val="413F33"/>
                </a:solidFill>
              </a:rPr>
              <a:t>brez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nepremičninskega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posrednika</a:t>
            </a:r>
            <a:endParaRPr lang="sl-SI" sz="1650" dirty="0">
              <a:solidFill>
                <a:srgbClr val="413F33"/>
              </a:solidFill>
            </a:endParaRPr>
          </a:p>
          <a:p>
            <a:pPr>
              <a:spcBef>
                <a:spcPts val="0"/>
              </a:spcBef>
              <a:spcAft>
                <a:spcPts val="200"/>
              </a:spcAft>
            </a:pPr>
            <a:endParaRPr sz="1650" dirty="0">
              <a:solidFill>
                <a:srgbClr val="413F33"/>
              </a:solidFill>
            </a:endParaRPr>
          </a:p>
          <a:p>
            <a:pPr marL="68580" indent="0">
              <a:spcBef>
                <a:spcPts val="200"/>
              </a:spcBef>
              <a:spcAft>
                <a:spcPts val="100"/>
              </a:spcAft>
              <a:buNone/>
            </a:pPr>
            <a:r>
              <a:rPr sz="1650" b="1" dirty="0" err="1">
                <a:solidFill>
                  <a:srgbClr val="413F33"/>
                </a:solidFill>
              </a:rPr>
              <a:t>Dovoljenja</a:t>
            </a:r>
            <a:endParaRPr sz="1650" b="1" dirty="0">
              <a:solidFill>
                <a:srgbClr val="413F33"/>
              </a:solidFill>
            </a:endParaRPr>
          </a:p>
          <a:p>
            <a:pPr>
              <a:spcBef>
                <a:spcPts val="0"/>
              </a:spcBef>
              <a:spcAft>
                <a:spcPts val="200"/>
              </a:spcAft>
            </a:pPr>
            <a:r>
              <a:rPr sz="1650" dirty="0" err="1">
                <a:solidFill>
                  <a:srgbClr val="413F33"/>
                </a:solidFill>
              </a:rPr>
              <a:t>dokončana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stanovanja</a:t>
            </a:r>
            <a:r>
              <a:rPr sz="1650" dirty="0">
                <a:solidFill>
                  <a:srgbClr val="413F33"/>
                </a:solidFill>
              </a:rPr>
              <a:t>: </a:t>
            </a:r>
            <a:r>
              <a:rPr sz="1650" dirty="0" err="1">
                <a:solidFill>
                  <a:srgbClr val="413F33"/>
                </a:solidFill>
              </a:rPr>
              <a:t>pravnomočno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uporabno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dovoljenje</a:t>
            </a:r>
            <a:r>
              <a:rPr sz="1650" dirty="0">
                <a:solidFill>
                  <a:srgbClr val="413F33"/>
                </a:solidFill>
              </a:rPr>
              <a:t>, </a:t>
            </a:r>
            <a:r>
              <a:rPr sz="1650" dirty="0" err="1">
                <a:solidFill>
                  <a:srgbClr val="413F33"/>
                </a:solidFill>
              </a:rPr>
              <a:t>največ</a:t>
            </a:r>
            <a:r>
              <a:rPr sz="1650" dirty="0">
                <a:solidFill>
                  <a:srgbClr val="413F33"/>
                </a:solidFill>
              </a:rPr>
              <a:t> 2 </a:t>
            </a:r>
            <a:r>
              <a:rPr sz="1650" dirty="0" err="1">
                <a:solidFill>
                  <a:srgbClr val="413F33"/>
                </a:solidFill>
              </a:rPr>
              <a:t>leti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staro</a:t>
            </a:r>
            <a:r>
              <a:rPr sz="1650" dirty="0">
                <a:solidFill>
                  <a:srgbClr val="413F33"/>
                </a:solidFill>
              </a:rPr>
              <a:t>, in </a:t>
            </a:r>
            <a:r>
              <a:rPr sz="1650" dirty="0" err="1">
                <a:solidFill>
                  <a:srgbClr val="413F33"/>
                </a:solidFill>
              </a:rPr>
              <a:t>nanj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vezano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gradbeno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dovoljenje</a:t>
            </a:r>
            <a:endParaRPr sz="1650" dirty="0">
              <a:solidFill>
                <a:srgbClr val="413F33"/>
              </a:solidFill>
            </a:endParaRPr>
          </a:p>
          <a:p>
            <a:pPr>
              <a:spcBef>
                <a:spcPts val="0"/>
              </a:spcBef>
              <a:spcAft>
                <a:spcPts val="200"/>
              </a:spcAft>
            </a:pPr>
            <a:r>
              <a:rPr sz="1650" dirty="0" err="1">
                <a:solidFill>
                  <a:srgbClr val="413F33"/>
                </a:solidFill>
              </a:rPr>
              <a:t>nedokončana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stanovanja</a:t>
            </a:r>
            <a:r>
              <a:rPr sz="1650" dirty="0">
                <a:solidFill>
                  <a:srgbClr val="413F33"/>
                </a:solidFill>
              </a:rPr>
              <a:t>: </a:t>
            </a:r>
            <a:r>
              <a:rPr sz="1650" dirty="0" err="1">
                <a:solidFill>
                  <a:srgbClr val="413F33"/>
                </a:solidFill>
              </a:rPr>
              <a:t>predaja</a:t>
            </a:r>
            <a:r>
              <a:rPr sz="1650" dirty="0">
                <a:solidFill>
                  <a:srgbClr val="413F33"/>
                </a:solidFill>
              </a:rPr>
              <a:t> s </a:t>
            </a:r>
            <a:r>
              <a:rPr sz="1650" dirty="0" err="1">
                <a:solidFill>
                  <a:srgbClr val="413F33"/>
                </a:solidFill>
              </a:rPr>
              <a:t>pravnomočnim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uporabnim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dovoljenjem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najkasneje</a:t>
            </a:r>
            <a:r>
              <a:rPr sz="1650" dirty="0">
                <a:solidFill>
                  <a:srgbClr val="413F33"/>
                </a:solidFill>
              </a:rPr>
              <a:t> do 31. 12. 2029; </a:t>
            </a:r>
            <a:r>
              <a:rPr sz="1650" dirty="0" err="1">
                <a:solidFill>
                  <a:srgbClr val="413F33"/>
                </a:solidFill>
              </a:rPr>
              <a:t>ponudba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najkasneje</a:t>
            </a:r>
            <a:r>
              <a:rPr sz="1650" dirty="0">
                <a:solidFill>
                  <a:srgbClr val="413F33"/>
                </a:solidFill>
              </a:rPr>
              <a:t> do 30. 11. 2027</a:t>
            </a:r>
            <a:endParaRPr lang="sl-SI" sz="1650" dirty="0">
              <a:solidFill>
                <a:srgbClr val="413F33"/>
              </a:solidFill>
            </a:endParaRPr>
          </a:p>
          <a:p>
            <a:pPr>
              <a:spcBef>
                <a:spcPts val="0"/>
              </a:spcBef>
              <a:spcAft>
                <a:spcPts val="200"/>
              </a:spcAft>
            </a:pPr>
            <a:endParaRPr sz="1650" dirty="0">
              <a:solidFill>
                <a:srgbClr val="413F33"/>
              </a:solidFill>
            </a:endParaRPr>
          </a:p>
          <a:p>
            <a:pPr marL="68580" indent="0">
              <a:spcBef>
                <a:spcPts val="200"/>
              </a:spcBef>
              <a:spcAft>
                <a:spcPts val="100"/>
              </a:spcAft>
              <a:buNone/>
            </a:pPr>
            <a:r>
              <a:rPr sz="1650" b="1" dirty="0" err="1">
                <a:solidFill>
                  <a:srgbClr val="413F33"/>
                </a:solidFill>
              </a:rPr>
              <a:t>Pomembno</a:t>
            </a:r>
            <a:endParaRPr sz="1650" b="1" dirty="0">
              <a:solidFill>
                <a:srgbClr val="413F33"/>
              </a:solidFill>
            </a:endParaRPr>
          </a:p>
          <a:p>
            <a:pPr>
              <a:spcBef>
                <a:spcPts val="0"/>
              </a:spcBef>
              <a:spcAft>
                <a:spcPts val="200"/>
              </a:spcAft>
            </a:pPr>
            <a:r>
              <a:rPr sz="1650" dirty="0" err="1">
                <a:solidFill>
                  <a:srgbClr val="413F33"/>
                </a:solidFill>
              </a:rPr>
              <a:t>ponudba</a:t>
            </a:r>
            <a:r>
              <a:rPr sz="1650" dirty="0">
                <a:solidFill>
                  <a:srgbClr val="413F33"/>
                </a:solidFill>
              </a:rPr>
              <a:t> ne </a:t>
            </a:r>
            <a:r>
              <a:rPr sz="1650" dirty="0" err="1">
                <a:solidFill>
                  <a:srgbClr val="413F33"/>
                </a:solidFill>
              </a:rPr>
              <a:t>sme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vključevati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neskladnih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ali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nevarnih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objektov</a:t>
            </a:r>
            <a:r>
              <a:rPr sz="1650" dirty="0">
                <a:solidFill>
                  <a:srgbClr val="413F33"/>
                </a:solidFill>
              </a:rPr>
              <a:t>; </a:t>
            </a:r>
            <a:r>
              <a:rPr sz="1650" dirty="0" err="1">
                <a:solidFill>
                  <a:srgbClr val="413F33"/>
                </a:solidFill>
              </a:rPr>
              <a:t>zamolčan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inšpekcijski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postopek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pomeni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takojšnjo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zavrnitev</a:t>
            </a:r>
            <a:endParaRPr sz="1650" dirty="0">
              <a:solidFill>
                <a:srgbClr val="413F33"/>
              </a:solidFill>
            </a:endParaRPr>
          </a:p>
        </p:txBody>
      </p:sp>
      <p:pic>
        <p:nvPicPr>
          <p:cNvPr id="6" name="Slika 5">
            <a:extLst>
              <a:ext uri="{FF2B5EF4-FFF2-40B4-BE49-F238E27FC236}">
                <a16:creationId xmlns:a16="http://schemas.microsoft.com/office/drawing/2014/main" id="{E3065A46-3EDD-4AF5-A9A6-7D85F5B72F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9482" y="1232024"/>
            <a:ext cx="768163" cy="768163"/>
          </a:xfrm>
          <a:prstGeom prst="rect">
            <a:avLst/>
          </a:prstGeom>
        </p:spPr>
      </p:pic>
      <p:pic>
        <p:nvPicPr>
          <p:cNvPr id="11" name="Slika 10">
            <a:extLst>
              <a:ext uri="{FF2B5EF4-FFF2-40B4-BE49-F238E27FC236}">
                <a16:creationId xmlns:a16="http://schemas.microsoft.com/office/drawing/2014/main" id="{8582F0E9-AF09-49DD-AB82-13E70630EE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59074" y="24126"/>
            <a:ext cx="1353429" cy="57307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664BDC43-05F4-4F7F-9EFF-B70AFE715D55}"/>
              </a:ext>
            </a:extLst>
          </p:cNvPr>
          <p:cNvSpPr txBox="1">
            <a:spLocks/>
          </p:cNvSpPr>
          <p:nvPr/>
        </p:nvSpPr>
        <p:spPr>
          <a:xfrm>
            <a:off x="1167914" y="2001160"/>
            <a:ext cx="8045379" cy="281177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900" indent="0">
              <a:buFont typeface="Wingdings 2" pitchFamily="18" charset="2"/>
              <a:buNone/>
            </a:pPr>
            <a:endParaRPr lang="sl-SI" sz="1200" b="1" dirty="0">
              <a:solidFill>
                <a:schemeClr val="tx1"/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4" name="Označba mesta vsebine 2">
            <a:extLst>
              <a:ext uri="{FF2B5EF4-FFF2-40B4-BE49-F238E27FC236}">
                <a16:creationId xmlns:a16="http://schemas.microsoft.com/office/drawing/2014/main" id="{3AE9C92C-2812-4BB8-9F54-7D8EB0C83E20}"/>
              </a:ext>
            </a:extLst>
          </p:cNvPr>
          <p:cNvSpPr txBox="1">
            <a:spLocks/>
          </p:cNvSpPr>
          <p:nvPr/>
        </p:nvSpPr>
        <p:spPr>
          <a:xfrm>
            <a:off x="3200058" y="2415009"/>
            <a:ext cx="6872894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Autofit/>
          </a:bodyPr>
          <a:lstStyle>
            <a:lvl1pPr marL="3429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72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2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8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74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0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40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8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10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585450" lvl="1" indent="-171450" algn="just">
              <a:buFont typeface="Wingdings" panose="05000000000000000000" pitchFamily="2" charset="2"/>
              <a:buChar char="v"/>
            </a:pPr>
            <a:endParaRPr lang="sl-SI" sz="1100" dirty="0">
              <a:effectLst/>
              <a:latin typeface="Century Gothic" panose="020B0502020202020204" pitchFamily="34" charset="0"/>
              <a:ea typeface="+mj-ea"/>
            </a:endParaRPr>
          </a:p>
          <a:p>
            <a:pPr marL="414000" lvl="1" indent="0" algn="just">
              <a:buNone/>
            </a:pPr>
            <a:r>
              <a:rPr lang="sl-SI" sz="1000" dirty="0">
                <a:effectLst/>
                <a:latin typeface="Century Gothic" panose="020B0502020202020204" pitchFamily="34" charset="0"/>
                <a:ea typeface="+mj-ea"/>
              </a:rPr>
              <a:t>).</a:t>
            </a:r>
          </a:p>
        </p:txBody>
      </p:sp>
      <p:sp>
        <p:nvSpPr>
          <p:cNvPr id="7" name="Naslov 1">
            <a:extLst>
              <a:ext uri="{FF2B5EF4-FFF2-40B4-BE49-F238E27FC236}">
                <a16:creationId xmlns:a16="http://schemas.microsoft.com/office/drawing/2014/main" id="{63D08DA6-68F1-4B01-9500-8AF0740DA5AD}"/>
              </a:ext>
            </a:extLst>
          </p:cNvPr>
          <p:cNvSpPr txBox="1">
            <a:spLocks/>
          </p:cNvSpPr>
          <p:nvPr/>
        </p:nvSpPr>
        <p:spPr>
          <a:xfrm>
            <a:off x="1239631" y="898039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sl-SI" sz="1800" b="1" dirty="0">
              <a:solidFill>
                <a:srgbClr val="4F8528"/>
              </a:solidFill>
              <a:latin typeface="Century Gothic" panose="020B0502020202020204" pitchFamily="34" charset="0"/>
            </a:endParaRPr>
          </a:p>
        </p:txBody>
      </p:sp>
      <p:sp>
        <p:nvSpPr>
          <p:cNvPr id="8" name="Naslov 7">
            <a:extLst>
              <a:ext uri="{FF2B5EF4-FFF2-40B4-BE49-F238E27FC236}">
                <a16:creationId xmlns:a16="http://schemas.microsoft.com/office/drawing/2014/main" id="{B1982F8E-7DEB-4D78-B582-348E3A2AC8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2837" y="877699"/>
            <a:ext cx="9366325" cy="1143000"/>
          </a:xfrm>
        </p:spPr>
        <p:txBody>
          <a:bodyPr>
            <a:normAutofit/>
          </a:bodyPr>
          <a:lstStyle/>
          <a:p>
            <a:r>
              <a:rPr sz="3200" b="1" dirty="0">
                <a:solidFill>
                  <a:srgbClr val="4F8528"/>
                </a:solidFill>
                <a:latin typeface="Baskerville Old Face" panose="02020602080505020303" pitchFamily="18" charset="0"/>
              </a:rPr>
              <a:t>NAKUP STANOVANJ – LOKACIJA IN STRUKTURA</a:t>
            </a:r>
          </a:p>
        </p:txBody>
      </p:sp>
      <p:sp>
        <p:nvSpPr>
          <p:cNvPr id="9" name="Označba mesta vsebine 8">
            <a:extLst>
              <a:ext uri="{FF2B5EF4-FFF2-40B4-BE49-F238E27FC236}">
                <a16:creationId xmlns:a16="http://schemas.microsoft.com/office/drawing/2014/main" id="{A4D677BC-045E-4071-8ED1-AE6A186F38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wrap="square">
            <a:normAutofit lnSpcReduction="10000"/>
          </a:bodyPr>
          <a:lstStyle/>
          <a:p>
            <a:pPr marL="68580" indent="0">
              <a:spcBef>
                <a:spcPts val="200"/>
              </a:spcBef>
              <a:spcAft>
                <a:spcPts val="100"/>
              </a:spcAft>
              <a:buNone/>
            </a:pPr>
            <a:r>
              <a:rPr sz="1650" b="1" dirty="0" err="1">
                <a:solidFill>
                  <a:srgbClr val="413F33"/>
                </a:solidFill>
              </a:rPr>
              <a:t>Lokacija</a:t>
            </a:r>
            <a:endParaRPr lang="sl-SI" dirty="0"/>
          </a:p>
          <a:p>
            <a:pPr>
              <a:spcBef>
                <a:spcPts val="0"/>
              </a:spcBef>
              <a:spcAft>
                <a:spcPts val="200"/>
              </a:spcAft>
            </a:pPr>
            <a:r>
              <a:rPr sz="1650" dirty="0" err="1">
                <a:solidFill>
                  <a:srgbClr val="413F33"/>
                </a:solidFill>
              </a:rPr>
              <a:t>celotna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Slovenija</a:t>
            </a:r>
            <a:r>
              <a:rPr sz="1650" dirty="0">
                <a:solidFill>
                  <a:srgbClr val="413F33"/>
                </a:solidFill>
              </a:rPr>
              <a:t>, </a:t>
            </a:r>
            <a:r>
              <a:rPr sz="1650" dirty="0" err="1">
                <a:solidFill>
                  <a:srgbClr val="413F33"/>
                </a:solidFill>
              </a:rPr>
              <a:t>kjer</a:t>
            </a:r>
            <a:r>
              <a:rPr sz="1650" dirty="0">
                <a:solidFill>
                  <a:srgbClr val="413F33"/>
                </a:solidFill>
              </a:rPr>
              <a:t> je </a:t>
            </a:r>
            <a:r>
              <a:rPr sz="1650" dirty="0" err="1">
                <a:solidFill>
                  <a:srgbClr val="413F33"/>
                </a:solidFill>
              </a:rPr>
              <a:t>izkazano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povpraševanje</a:t>
            </a:r>
            <a:r>
              <a:rPr sz="1650" dirty="0">
                <a:solidFill>
                  <a:srgbClr val="413F33"/>
                </a:solidFill>
              </a:rPr>
              <a:t> in </a:t>
            </a:r>
            <a:r>
              <a:rPr sz="1650" dirty="0" err="1">
                <a:solidFill>
                  <a:srgbClr val="413F33"/>
                </a:solidFill>
              </a:rPr>
              <a:t>interes</a:t>
            </a:r>
            <a:r>
              <a:rPr sz="1650" dirty="0">
                <a:solidFill>
                  <a:srgbClr val="413F33"/>
                </a:solidFill>
              </a:rPr>
              <a:t> za </a:t>
            </a:r>
            <a:r>
              <a:rPr sz="1650" dirty="0" err="1">
                <a:solidFill>
                  <a:srgbClr val="413F33"/>
                </a:solidFill>
              </a:rPr>
              <a:t>najem</a:t>
            </a:r>
            <a:endParaRPr sz="1650" dirty="0">
              <a:solidFill>
                <a:srgbClr val="413F33"/>
              </a:solidFill>
            </a:endParaRPr>
          </a:p>
          <a:p>
            <a:pPr>
              <a:spcBef>
                <a:spcPts val="0"/>
              </a:spcBef>
              <a:spcAft>
                <a:spcPts val="200"/>
              </a:spcAft>
            </a:pPr>
            <a:r>
              <a:rPr sz="1650" dirty="0" err="1">
                <a:solidFill>
                  <a:srgbClr val="413F33"/>
                </a:solidFill>
              </a:rPr>
              <a:t>prednost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kakovostnim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mikrolokacijam</a:t>
            </a:r>
            <a:r>
              <a:rPr sz="1650" dirty="0">
                <a:solidFill>
                  <a:srgbClr val="413F33"/>
                </a:solidFill>
              </a:rPr>
              <a:t> z dobro </a:t>
            </a:r>
            <a:r>
              <a:rPr sz="1650" dirty="0" err="1">
                <a:solidFill>
                  <a:srgbClr val="413F33"/>
                </a:solidFill>
              </a:rPr>
              <a:t>prometno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povezavo</a:t>
            </a:r>
            <a:r>
              <a:rPr sz="1650" dirty="0">
                <a:solidFill>
                  <a:srgbClr val="413F33"/>
                </a:solidFill>
              </a:rPr>
              <a:t> in </a:t>
            </a:r>
            <a:r>
              <a:rPr sz="1650" dirty="0" err="1">
                <a:solidFill>
                  <a:srgbClr val="413F33"/>
                </a:solidFill>
              </a:rPr>
              <a:t>javnim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potniškim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prometom</a:t>
            </a:r>
            <a:endParaRPr sz="1650" dirty="0">
              <a:solidFill>
                <a:srgbClr val="413F33"/>
              </a:solidFill>
            </a:endParaRPr>
          </a:p>
          <a:p>
            <a:pPr>
              <a:spcBef>
                <a:spcPts val="0"/>
              </a:spcBef>
              <a:spcAft>
                <a:spcPts val="200"/>
              </a:spcAft>
            </a:pPr>
            <a:r>
              <a:rPr sz="1650" dirty="0">
                <a:solidFill>
                  <a:srgbClr val="413F33"/>
                </a:solidFill>
              </a:rPr>
              <a:t>v </a:t>
            </a:r>
            <a:r>
              <a:rPr sz="1650" dirty="0" err="1">
                <a:solidFill>
                  <a:srgbClr val="413F33"/>
                </a:solidFill>
              </a:rPr>
              <a:t>bližini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naj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bodo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vrtec</a:t>
            </a:r>
            <a:r>
              <a:rPr sz="1650" dirty="0">
                <a:solidFill>
                  <a:srgbClr val="413F33"/>
                </a:solidFill>
              </a:rPr>
              <a:t>, </a:t>
            </a:r>
            <a:r>
              <a:rPr sz="1650" dirty="0" err="1">
                <a:solidFill>
                  <a:srgbClr val="413F33"/>
                </a:solidFill>
              </a:rPr>
              <a:t>šola</a:t>
            </a:r>
            <a:r>
              <a:rPr sz="1650" dirty="0">
                <a:solidFill>
                  <a:srgbClr val="413F33"/>
                </a:solidFill>
              </a:rPr>
              <a:t>, </a:t>
            </a:r>
            <a:r>
              <a:rPr sz="1650" dirty="0" err="1">
                <a:solidFill>
                  <a:srgbClr val="413F33"/>
                </a:solidFill>
              </a:rPr>
              <a:t>trgovina</a:t>
            </a:r>
            <a:r>
              <a:rPr sz="1650" dirty="0">
                <a:solidFill>
                  <a:srgbClr val="413F33"/>
                </a:solidFill>
              </a:rPr>
              <a:t>, </a:t>
            </a:r>
            <a:r>
              <a:rPr sz="1650" dirty="0" err="1">
                <a:solidFill>
                  <a:srgbClr val="413F33"/>
                </a:solidFill>
              </a:rPr>
              <a:t>zdravstveni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dom</a:t>
            </a:r>
            <a:r>
              <a:rPr sz="1650" dirty="0">
                <a:solidFill>
                  <a:srgbClr val="413F33"/>
                </a:solidFill>
              </a:rPr>
              <a:t>, </a:t>
            </a:r>
            <a:r>
              <a:rPr sz="1650" dirty="0" err="1">
                <a:solidFill>
                  <a:srgbClr val="413F33"/>
                </a:solidFill>
              </a:rPr>
              <a:t>igrišča</a:t>
            </a:r>
            <a:r>
              <a:rPr sz="1650" dirty="0">
                <a:solidFill>
                  <a:srgbClr val="413F33"/>
                </a:solidFill>
              </a:rPr>
              <a:t> in </a:t>
            </a:r>
            <a:r>
              <a:rPr sz="1650" dirty="0" err="1">
                <a:solidFill>
                  <a:srgbClr val="413F33"/>
                </a:solidFill>
              </a:rPr>
              <a:t>zelene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površine</a:t>
            </a:r>
            <a:endParaRPr lang="sl-SI" sz="1650" dirty="0">
              <a:solidFill>
                <a:srgbClr val="413F33"/>
              </a:solidFill>
            </a:endParaRPr>
          </a:p>
          <a:p>
            <a:pPr>
              <a:spcBef>
                <a:spcPts val="0"/>
              </a:spcBef>
              <a:spcAft>
                <a:spcPts val="200"/>
              </a:spcAft>
            </a:pPr>
            <a:endParaRPr sz="1650" dirty="0">
              <a:solidFill>
                <a:srgbClr val="413F33"/>
              </a:solidFill>
            </a:endParaRPr>
          </a:p>
          <a:p>
            <a:pPr marL="68580" indent="0">
              <a:spcBef>
                <a:spcPts val="200"/>
              </a:spcBef>
              <a:spcAft>
                <a:spcPts val="100"/>
              </a:spcAft>
              <a:buNone/>
            </a:pPr>
            <a:r>
              <a:rPr sz="1650" b="1" dirty="0">
                <a:solidFill>
                  <a:srgbClr val="413F33"/>
                </a:solidFill>
              </a:rPr>
              <a:t>Stanovanja</a:t>
            </a:r>
          </a:p>
          <a:p>
            <a:pPr>
              <a:spcBef>
                <a:spcPts val="0"/>
              </a:spcBef>
              <a:spcAft>
                <a:spcPts val="200"/>
              </a:spcAft>
            </a:pPr>
            <a:r>
              <a:rPr sz="1650" dirty="0" err="1">
                <a:solidFill>
                  <a:srgbClr val="413F33"/>
                </a:solidFill>
              </a:rPr>
              <a:t>prioritetna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stanovanjska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površina</a:t>
            </a:r>
            <a:r>
              <a:rPr sz="1650" dirty="0">
                <a:solidFill>
                  <a:srgbClr val="413F33"/>
                </a:solidFill>
              </a:rPr>
              <a:t>: 35–82 m²</a:t>
            </a:r>
          </a:p>
          <a:p>
            <a:pPr>
              <a:spcBef>
                <a:spcPts val="0"/>
              </a:spcBef>
              <a:spcAft>
                <a:spcPts val="200"/>
              </a:spcAft>
            </a:pPr>
            <a:r>
              <a:rPr sz="1650" dirty="0" err="1">
                <a:solidFill>
                  <a:srgbClr val="413F33"/>
                </a:solidFill>
              </a:rPr>
              <a:t>praviloma</a:t>
            </a:r>
            <a:r>
              <a:rPr sz="1650" dirty="0">
                <a:solidFill>
                  <a:srgbClr val="413F33"/>
                </a:solidFill>
              </a:rPr>
              <a:t> 1 do 3 </a:t>
            </a:r>
            <a:r>
              <a:rPr sz="1650" dirty="0" err="1">
                <a:solidFill>
                  <a:srgbClr val="413F33"/>
                </a:solidFill>
              </a:rPr>
              <a:t>spalnice</a:t>
            </a:r>
            <a:r>
              <a:rPr sz="1650" dirty="0">
                <a:solidFill>
                  <a:srgbClr val="413F33"/>
                </a:solidFill>
              </a:rPr>
              <a:t>; </a:t>
            </a:r>
            <a:r>
              <a:rPr sz="1650" dirty="0" err="1">
                <a:solidFill>
                  <a:srgbClr val="413F33"/>
                </a:solidFill>
              </a:rPr>
              <a:t>zaželena</a:t>
            </a:r>
            <a:r>
              <a:rPr sz="1650" dirty="0">
                <a:solidFill>
                  <a:srgbClr val="413F33"/>
                </a:solidFill>
              </a:rPr>
              <a:t> je </a:t>
            </a:r>
            <a:r>
              <a:rPr sz="1650" dirty="0" err="1">
                <a:solidFill>
                  <a:srgbClr val="413F33"/>
                </a:solidFill>
              </a:rPr>
              <a:t>fleksibilna</a:t>
            </a:r>
            <a:r>
              <a:rPr sz="1650" dirty="0">
                <a:solidFill>
                  <a:srgbClr val="413F33"/>
                </a:solidFill>
              </a:rPr>
              <a:t> in </a:t>
            </a:r>
            <a:r>
              <a:rPr sz="1650" dirty="0" err="1">
                <a:solidFill>
                  <a:srgbClr val="413F33"/>
                </a:solidFill>
              </a:rPr>
              <a:t>racionalna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zasnova</a:t>
            </a:r>
            <a:endParaRPr lang="sl-SI" sz="1650" dirty="0">
              <a:solidFill>
                <a:srgbClr val="413F33"/>
              </a:solidFill>
            </a:endParaRPr>
          </a:p>
          <a:p>
            <a:pPr>
              <a:spcBef>
                <a:spcPts val="0"/>
              </a:spcBef>
              <a:spcAft>
                <a:spcPts val="200"/>
              </a:spcAft>
            </a:pPr>
            <a:endParaRPr sz="1650" dirty="0">
              <a:solidFill>
                <a:srgbClr val="413F33"/>
              </a:solidFill>
            </a:endParaRPr>
          </a:p>
          <a:p>
            <a:pPr>
              <a:spcBef>
                <a:spcPts val="200"/>
              </a:spcBef>
              <a:spcAft>
                <a:spcPts val="100"/>
              </a:spcAft>
            </a:pPr>
            <a:r>
              <a:rPr sz="1650" b="1" dirty="0" err="1">
                <a:solidFill>
                  <a:srgbClr val="413F33"/>
                </a:solidFill>
              </a:rPr>
              <a:t>Parkiranje</a:t>
            </a:r>
            <a:endParaRPr sz="1650" b="1" dirty="0">
              <a:solidFill>
                <a:srgbClr val="413F33"/>
              </a:solidFill>
            </a:endParaRPr>
          </a:p>
          <a:p>
            <a:pPr>
              <a:spcBef>
                <a:spcPts val="0"/>
              </a:spcBef>
              <a:spcAft>
                <a:spcPts val="200"/>
              </a:spcAft>
            </a:pPr>
            <a:r>
              <a:rPr sz="1650" dirty="0" err="1">
                <a:solidFill>
                  <a:srgbClr val="413F33"/>
                </a:solidFill>
              </a:rPr>
              <a:t>osnovno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merilo</a:t>
            </a:r>
            <a:r>
              <a:rPr sz="1650" dirty="0">
                <a:solidFill>
                  <a:srgbClr val="413F33"/>
                </a:solidFill>
              </a:rPr>
              <a:t>: 1 </a:t>
            </a:r>
            <a:r>
              <a:rPr sz="1650" dirty="0" err="1">
                <a:solidFill>
                  <a:srgbClr val="413F33"/>
                </a:solidFill>
              </a:rPr>
              <a:t>parkirno</a:t>
            </a:r>
            <a:r>
              <a:rPr sz="1650" dirty="0">
                <a:solidFill>
                  <a:srgbClr val="413F33"/>
                </a:solidFill>
              </a:rPr>
              <a:t> mesto na </a:t>
            </a:r>
            <a:r>
              <a:rPr sz="1650" dirty="0" err="1">
                <a:solidFill>
                  <a:srgbClr val="413F33"/>
                </a:solidFill>
              </a:rPr>
              <a:t>javno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stanovanjsko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enoto</a:t>
            </a:r>
            <a:endParaRPr sz="1650" dirty="0">
              <a:solidFill>
                <a:srgbClr val="413F33"/>
              </a:solidFill>
            </a:endParaRPr>
          </a:p>
          <a:p>
            <a:pPr>
              <a:spcBef>
                <a:spcPts val="0"/>
              </a:spcBef>
              <a:spcAft>
                <a:spcPts val="200"/>
              </a:spcAft>
            </a:pPr>
            <a:r>
              <a:rPr sz="1650" dirty="0">
                <a:solidFill>
                  <a:srgbClr val="413F33"/>
                </a:solidFill>
              </a:rPr>
              <a:t>po </a:t>
            </a:r>
            <a:r>
              <a:rPr sz="1650" dirty="0" err="1">
                <a:solidFill>
                  <a:srgbClr val="413F33"/>
                </a:solidFill>
              </a:rPr>
              <a:t>strokovni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presoji</a:t>
            </a:r>
            <a:r>
              <a:rPr sz="1650" dirty="0">
                <a:solidFill>
                  <a:srgbClr val="413F33"/>
                </a:solidFill>
              </a:rPr>
              <a:t> do </a:t>
            </a:r>
            <a:r>
              <a:rPr sz="1650" dirty="0" err="1">
                <a:solidFill>
                  <a:srgbClr val="413F33"/>
                </a:solidFill>
              </a:rPr>
              <a:t>največ</a:t>
            </a:r>
            <a:r>
              <a:rPr sz="1650" dirty="0">
                <a:solidFill>
                  <a:srgbClr val="413F33"/>
                </a:solidFill>
              </a:rPr>
              <a:t> 2 PM/</a:t>
            </a:r>
            <a:r>
              <a:rPr sz="1650" dirty="0" err="1">
                <a:solidFill>
                  <a:srgbClr val="413F33"/>
                </a:solidFill>
              </a:rPr>
              <a:t>enoto</a:t>
            </a:r>
            <a:r>
              <a:rPr sz="1650" dirty="0">
                <a:solidFill>
                  <a:srgbClr val="413F33"/>
                </a:solidFill>
              </a:rPr>
              <a:t>; PM na </a:t>
            </a:r>
            <a:r>
              <a:rPr sz="1650" dirty="0" err="1">
                <a:solidFill>
                  <a:srgbClr val="413F33"/>
                </a:solidFill>
              </a:rPr>
              <a:t>nivoju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terena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ali</a:t>
            </a:r>
            <a:r>
              <a:rPr sz="1650" dirty="0">
                <a:solidFill>
                  <a:srgbClr val="413F33"/>
                </a:solidFill>
              </a:rPr>
              <a:t> v </a:t>
            </a:r>
            <a:r>
              <a:rPr sz="1650" dirty="0" err="1">
                <a:solidFill>
                  <a:srgbClr val="413F33"/>
                </a:solidFill>
              </a:rPr>
              <a:t>objektu</a:t>
            </a:r>
            <a:endParaRPr sz="1650" dirty="0">
              <a:solidFill>
                <a:srgbClr val="413F33"/>
              </a:solidFill>
            </a:endParaRPr>
          </a:p>
        </p:txBody>
      </p:sp>
      <p:pic>
        <p:nvPicPr>
          <p:cNvPr id="11" name="Slika 10">
            <a:extLst>
              <a:ext uri="{FF2B5EF4-FFF2-40B4-BE49-F238E27FC236}">
                <a16:creationId xmlns:a16="http://schemas.microsoft.com/office/drawing/2014/main" id="{5A4F31E9-DF6B-4D22-B6AB-A72044EC96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2814" y="-11556"/>
            <a:ext cx="1353429" cy="573074"/>
          </a:xfrm>
          <a:prstGeom prst="rect">
            <a:avLst/>
          </a:prstGeom>
        </p:spPr>
      </p:pic>
      <p:pic>
        <p:nvPicPr>
          <p:cNvPr id="5" name="Slika 4">
            <a:extLst>
              <a:ext uri="{FF2B5EF4-FFF2-40B4-BE49-F238E27FC236}">
                <a16:creationId xmlns:a16="http://schemas.microsoft.com/office/drawing/2014/main" id="{AAA41191-F371-43A5-BC50-2A3FB304B81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9834"/>
          <a:stretch/>
        </p:blipFill>
        <p:spPr>
          <a:xfrm>
            <a:off x="9113284" y="984378"/>
            <a:ext cx="1744371" cy="1235273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664BDC43-05F4-4F7F-9EFF-B70AFE715D55}"/>
              </a:ext>
            </a:extLst>
          </p:cNvPr>
          <p:cNvSpPr txBox="1">
            <a:spLocks/>
          </p:cNvSpPr>
          <p:nvPr/>
        </p:nvSpPr>
        <p:spPr>
          <a:xfrm>
            <a:off x="1167914" y="2001160"/>
            <a:ext cx="8045379" cy="281177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900" indent="0">
              <a:buFont typeface="Wingdings 2" pitchFamily="18" charset="2"/>
              <a:buNone/>
            </a:pPr>
            <a:endParaRPr lang="sl-SI" sz="1200" b="1" dirty="0">
              <a:solidFill>
                <a:schemeClr val="tx1"/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4" name="Označba mesta vsebine 2">
            <a:extLst>
              <a:ext uri="{FF2B5EF4-FFF2-40B4-BE49-F238E27FC236}">
                <a16:creationId xmlns:a16="http://schemas.microsoft.com/office/drawing/2014/main" id="{3AE9C92C-2812-4BB8-9F54-7D8EB0C83E20}"/>
              </a:ext>
            </a:extLst>
          </p:cNvPr>
          <p:cNvSpPr txBox="1">
            <a:spLocks/>
          </p:cNvSpPr>
          <p:nvPr/>
        </p:nvSpPr>
        <p:spPr>
          <a:xfrm>
            <a:off x="3200058" y="2415009"/>
            <a:ext cx="6872894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Autofit/>
          </a:bodyPr>
          <a:lstStyle>
            <a:lvl1pPr marL="3429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72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2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8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74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0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40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8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10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585450" lvl="1" indent="-171450" algn="just">
              <a:buFont typeface="Wingdings" panose="05000000000000000000" pitchFamily="2" charset="2"/>
              <a:buChar char="v"/>
            </a:pPr>
            <a:endParaRPr lang="sl-SI" sz="1100" dirty="0">
              <a:effectLst/>
              <a:latin typeface="Century Gothic" panose="020B0502020202020204" pitchFamily="34" charset="0"/>
              <a:ea typeface="+mj-ea"/>
            </a:endParaRPr>
          </a:p>
          <a:p>
            <a:pPr marL="414000" lvl="1" indent="0" algn="just">
              <a:buNone/>
            </a:pPr>
            <a:r>
              <a:rPr lang="sl-SI" sz="1000" dirty="0">
                <a:effectLst/>
                <a:latin typeface="Century Gothic" panose="020B0502020202020204" pitchFamily="34" charset="0"/>
                <a:ea typeface="+mj-ea"/>
              </a:rPr>
              <a:t>).</a:t>
            </a:r>
          </a:p>
        </p:txBody>
      </p:sp>
      <p:sp>
        <p:nvSpPr>
          <p:cNvPr id="7" name="Naslov 1">
            <a:extLst>
              <a:ext uri="{FF2B5EF4-FFF2-40B4-BE49-F238E27FC236}">
                <a16:creationId xmlns:a16="http://schemas.microsoft.com/office/drawing/2014/main" id="{63D08DA6-68F1-4B01-9500-8AF0740DA5AD}"/>
              </a:ext>
            </a:extLst>
          </p:cNvPr>
          <p:cNvSpPr txBox="1">
            <a:spLocks/>
          </p:cNvSpPr>
          <p:nvPr/>
        </p:nvSpPr>
        <p:spPr>
          <a:xfrm>
            <a:off x="1239631" y="898039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sl-SI" sz="1800" b="1" dirty="0">
              <a:solidFill>
                <a:srgbClr val="4F8528"/>
              </a:solidFill>
              <a:latin typeface="Century Gothic" panose="020B0502020202020204" pitchFamily="34" charset="0"/>
            </a:endParaRPr>
          </a:p>
        </p:txBody>
      </p:sp>
      <p:sp>
        <p:nvSpPr>
          <p:cNvPr id="8" name="Naslov 7">
            <a:extLst>
              <a:ext uri="{FF2B5EF4-FFF2-40B4-BE49-F238E27FC236}">
                <a16:creationId xmlns:a16="http://schemas.microsoft.com/office/drawing/2014/main" id="{B1982F8E-7DEB-4D78-B582-348E3A2AC8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7636" y="417389"/>
            <a:ext cx="9366325" cy="1143000"/>
          </a:xfrm>
        </p:spPr>
        <p:txBody>
          <a:bodyPr>
            <a:normAutofit/>
          </a:bodyPr>
          <a:lstStyle/>
          <a:p>
            <a:r>
              <a:rPr sz="3200" b="1" dirty="0">
                <a:solidFill>
                  <a:srgbClr val="4F8528"/>
                </a:solidFill>
                <a:latin typeface="Baskerville Old Face" panose="02020602080505020303" pitchFamily="18" charset="0"/>
              </a:rPr>
              <a:t>CENA IN PLAČILNI POGOJI</a:t>
            </a:r>
          </a:p>
        </p:txBody>
      </p:sp>
      <p:sp>
        <p:nvSpPr>
          <p:cNvPr id="9" name="Označba mesta vsebine 8">
            <a:extLst>
              <a:ext uri="{FF2B5EF4-FFF2-40B4-BE49-F238E27FC236}">
                <a16:creationId xmlns:a16="http://schemas.microsoft.com/office/drawing/2014/main" id="{A4D677BC-045E-4071-8ED1-AE6A186F38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3790" y="2037984"/>
            <a:ext cx="9036423" cy="3508977"/>
          </a:xfrm>
        </p:spPr>
        <p:txBody>
          <a:bodyPr wrap="square">
            <a:normAutofit fontScale="92500" lnSpcReduction="10000"/>
          </a:bodyPr>
          <a:lstStyle/>
          <a:p>
            <a:pPr marL="68580" indent="0">
              <a:spcBef>
                <a:spcPts val="200"/>
              </a:spcBef>
              <a:spcAft>
                <a:spcPts val="100"/>
              </a:spcAft>
              <a:buNone/>
            </a:pPr>
            <a:r>
              <a:rPr sz="1650" b="1" dirty="0" err="1">
                <a:solidFill>
                  <a:srgbClr val="413F33"/>
                </a:solidFill>
              </a:rPr>
              <a:t>Najvišje</a:t>
            </a:r>
            <a:r>
              <a:rPr sz="1650" b="1" dirty="0">
                <a:solidFill>
                  <a:srgbClr val="413F33"/>
                </a:solidFill>
              </a:rPr>
              <a:t> </a:t>
            </a:r>
            <a:r>
              <a:rPr sz="1650" b="1" dirty="0" err="1">
                <a:solidFill>
                  <a:srgbClr val="413F33"/>
                </a:solidFill>
              </a:rPr>
              <a:t>cene</a:t>
            </a:r>
            <a:r>
              <a:rPr sz="1650" b="1" dirty="0">
                <a:solidFill>
                  <a:srgbClr val="413F33"/>
                </a:solidFill>
              </a:rPr>
              <a:t> </a:t>
            </a:r>
            <a:r>
              <a:rPr sz="1650" b="1" dirty="0" err="1">
                <a:solidFill>
                  <a:srgbClr val="413F33"/>
                </a:solidFill>
              </a:rPr>
              <a:t>brez</a:t>
            </a:r>
            <a:r>
              <a:rPr sz="1650" b="1" dirty="0">
                <a:solidFill>
                  <a:srgbClr val="413F33"/>
                </a:solidFill>
              </a:rPr>
              <a:t> DDV / m² </a:t>
            </a:r>
            <a:r>
              <a:rPr sz="1650" b="1" dirty="0" err="1">
                <a:solidFill>
                  <a:srgbClr val="413F33"/>
                </a:solidFill>
              </a:rPr>
              <a:t>stanovanjske</a:t>
            </a:r>
            <a:r>
              <a:rPr sz="1650" b="1" dirty="0">
                <a:solidFill>
                  <a:srgbClr val="413F33"/>
                </a:solidFill>
              </a:rPr>
              <a:t> </a:t>
            </a:r>
            <a:r>
              <a:rPr sz="1650" b="1" dirty="0" err="1">
                <a:solidFill>
                  <a:srgbClr val="413F33"/>
                </a:solidFill>
              </a:rPr>
              <a:t>površine</a:t>
            </a:r>
            <a:endParaRPr lang="sl-SI" dirty="0"/>
          </a:p>
          <a:p>
            <a:pPr>
              <a:spcBef>
                <a:spcPts val="0"/>
              </a:spcBef>
              <a:spcAft>
                <a:spcPts val="200"/>
              </a:spcAft>
            </a:pPr>
            <a:r>
              <a:rPr sz="1650" dirty="0">
                <a:solidFill>
                  <a:srgbClr val="413F33"/>
                </a:solidFill>
              </a:rPr>
              <a:t>Ljubljana: do 3.620 EUR/m²</a:t>
            </a:r>
          </a:p>
          <a:p>
            <a:pPr>
              <a:spcBef>
                <a:spcPts val="0"/>
              </a:spcBef>
              <a:spcAft>
                <a:spcPts val="200"/>
              </a:spcAft>
            </a:pPr>
            <a:r>
              <a:rPr sz="1650" dirty="0" err="1">
                <a:solidFill>
                  <a:srgbClr val="413F33"/>
                </a:solidFill>
              </a:rPr>
              <a:t>mestne</a:t>
            </a:r>
            <a:r>
              <a:rPr sz="1650" dirty="0">
                <a:solidFill>
                  <a:srgbClr val="413F33"/>
                </a:solidFill>
              </a:rPr>
              <a:t> in </a:t>
            </a:r>
            <a:r>
              <a:rPr sz="1650" dirty="0" err="1">
                <a:solidFill>
                  <a:srgbClr val="413F33"/>
                </a:solidFill>
              </a:rPr>
              <a:t>obalne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občine</a:t>
            </a:r>
            <a:r>
              <a:rPr sz="1650" dirty="0">
                <a:solidFill>
                  <a:srgbClr val="413F33"/>
                </a:solidFill>
              </a:rPr>
              <a:t>: do 3.190 EUR/m²</a:t>
            </a:r>
          </a:p>
          <a:p>
            <a:pPr>
              <a:spcBef>
                <a:spcPts val="0"/>
              </a:spcBef>
              <a:spcAft>
                <a:spcPts val="200"/>
              </a:spcAft>
            </a:pPr>
            <a:r>
              <a:rPr sz="1650" dirty="0" err="1">
                <a:solidFill>
                  <a:srgbClr val="413F33"/>
                </a:solidFill>
              </a:rPr>
              <a:t>ostale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občine</a:t>
            </a:r>
            <a:r>
              <a:rPr sz="1650" dirty="0">
                <a:solidFill>
                  <a:srgbClr val="413F33"/>
                </a:solidFill>
              </a:rPr>
              <a:t>: do 3.000 EUR/m²</a:t>
            </a:r>
            <a:endParaRPr lang="sl-SI" sz="1650" dirty="0">
              <a:solidFill>
                <a:srgbClr val="413F33"/>
              </a:solidFill>
            </a:endParaRPr>
          </a:p>
          <a:p>
            <a:pPr>
              <a:spcBef>
                <a:spcPts val="0"/>
              </a:spcBef>
              <a:spcAft>
                <a:spcPts val="200"/>
              </a:spcAft>
            </a:pPr>
            <a:endParaRPr sz="1650" dirty="0">
              <a:solidFill>
                <a:srgbClr val="413F33"/>
              </a:solidFill>
            </a:endParaRPr>
          </a:p>
          <a:p>
            <a:pPr marL="68580" indent="0">
              <a:spcBef>
                <a:spcPts val="200"/>
              </a:spcBef>
              <a:spcAft>
                <a:spcPts val="100"/>
              </a:spcAft>
              <a:buNone/>
            </a:pPr>
            <a:r>
              <a:rPr sz="1650" b="1" dirty="0" err="1">
                <a:solidFill>
                  <a:srgbClr val="413F33"/>
                </a:solidFill>
              </a:rPr>
              <a:t>Parkirna</a:t>
            </a:r>
            <a:r>
              <a:rPr sz="1650" b="1" dirty="0">
                <a:solidFill>
                  <a:srgbClr val="413F33"/>
                </a:solidFill>
              </a:rPr>
              <a:t> </a:t>
            </a:r>
            <a:r>
              <a:rPr sz="1650" b="1" dirty="0" err="1">
                <a:solidFill>
                  <a:srgbClr val="413F33"/>
                </a:solidFill>
              </a:rPr>
              <a:t>mesta</a:t>
            </a:r>
            <a:endParaRPr sz="1650" b="1" dirty="0">
              <a:solidFill>
                <a:srgbClr val="413F33"/>
              </a:solidFill>
            </a:endParaRPr>
          </a:p>
          <a:p>
            <a:pPr>
              <a:spcBef>
                <a:spcPts val="0"/>
              </a:spcBef>
              <a:spcAft>
                <a:spcPts val="200"/>
              </a:spcAft>
            </a:pPr>
            <a:r>
              <a:rPr sz="1650" dirty="0" err="1">
                <a:solidFill>
                  <a:srgbClr val="413F33"/>
                </a:solidFill>
              </a:rPr>
              <a:t>samostojno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parkirno</a:t>
            </a:r>
            <a:r>
              <a:rPr sz="1650" dirty="0">
                <a:solidFill>
                  <a:srgbClr val="413F33"/>
                </a:solidFill>
              </a:rPr>
              <a:t> mesto v </a:t>
            </a:r>
            <a:r>
              <a:rPr sz="1650" dirty="0" err="1">
                <a:solidFill>
                  <a:srgbClr val="413F33"/>
                </a:solidFill>
              </a:rPr>
              <a:t>garaži</a:t>
            </a:r>
            <a:r>
              <a:rPr sz="1650" dirty="0">
                <a:solidFill>
                  <a:srgbClr val="413F33"/>
                </a:solidFill>
              </a:rPr>
              <a:t>/</a:t>
            </a:r>
            <a:r>
              <a:rPr sz="1650" dirty="0" err="1">
                <a:solidFill>
                  <a:srgbClr val="413F33"/>
                </a:solidFill>
              </a:rPr>
              <a:t>kleti</a:t>
            </a:r>
            <a:r>
              <a:rPr sz="1650" dirty="0">
                <a:solidFill>
                  <a:srgbClr val="413F33"/>
                </a:solidFill>
              </a:rPr>
              <a:t>: </a:t>
            </a:r>
            <a:r>
              <a:rPr sz="1650" dirty="0" err="1">
                <a:solidFill>
                  <a:srgbClr val="413F33"/>
                </a:solidFill>
              </a:rPr>
              <a:t>največ</a:t>
            </a:r>
            <a:r>
              <a:rPr sz="1650" dirty="0">
                <a:solidFill>
                  <a:srgbClr val="413F33"/>
                </a:solidFill>
              </a:rPr>
              <a:t> 17.200 EUR </a:t>
            </a:r>
            <a:r>
              <a:rPr sz="1650" dirty="0" err="1">
                <a:solidFill>
                  <a:srgbClr val="413F33"/>
                </a:solidFill>
              </a:rPr>
              <a:t>brez</a:t>
            </a:r>
            <a:r>
              <a:rPr sz="1650" dirty="0">
                <a:solidFill>
                  <a:srgbClr val="413F33"/>
                </a:solidFill>
              </a:rPr>
              <a:t> DDV</a:t>
            </a:r>
          </a:p>
          <a:p>
            <a:pPr>
              <a:spcBef>
                <a:spcPts val="0"/>
              </a:spcBef>
              <a:spcAft>
                <a:spcPts val="200"/>
              </a:spcAft>
            </a:pPr>
            <a:r>
              <a:rPr sz="1650" dirty="0" err="1">
                <a:solidFill>
                  <a:srgbClr val="413F33"/>
                </a:solidFill>
              </a:rPr>
              <a:t>prednost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imajo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parkirna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mesta</a:t>
            </a:r>
            <a:r>
              <a:rPr sz="1650" dirty="0">
                <a:solidFill>
                  <a:srgbClr val="413F33"/>
                </a:solidFill>
              </a:rPr>
              <a:t> na </a:t>
            </a:r>
            <a:r>
              <a:rPr sz="1650" dirty="0" err="1">
                <a:solidFill>
                  <a:srgbClr val="413F33"/>
                </a:solidFill>
              </a:rPr>
              <a:t>nivoju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terena</a:t>
            </a:r>
            <a:r>
              <a:rPr sz="1650" dirty="0">
                <a:solidFill>
                  <a:srgbClr val="413F33"/>
                </a:solidFill>
              </a:rPr>
              <a:t>; ta so </a:t>
            </a:r>
            <a:r>
              <a:rPr sz="1650" dirty="0" err="1">
                <a:solidFill>
                  <a:srgbClr val="413F33"/>
                </a:solidFill>
              </a:rPr>
              <a:t>vključena</a:t>
            </a:r>
            <a:r>
              <a:rPr sz="1650" dirty="0">
                <a:solidFill>
                  <a:srgbClr val="413F33"/>
                </a:solidFill>
              </a:rPr>
              <a:t> v </a:t>
            </a:r>
            <a:r>
              <a:rPr sz="1650" dirty="0" err="1">
                <a:solidFill>
                  <a:srgbClr val="413F33"/>
                </a:solidFill>
              </a:rPr>
              <a:t>pogodbeno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ceno</a:t>
            </a:r>
            <a:endParaRPr sz="1650" dirty="0">
              <a:solidFill>
                <a:srgbClr val="413F33"/>
              </a:solidFill>
            </a:endParaRPr>
          </a:p>
          <a:p>
            <a:pPr marL="68580" indent="0">
              <a:spcBef>
                <a:spcPts val="200"/>
              </a:spcBef>
              <a:spcAft>
                <a:spcPts val="100"/>
              </a:spcAft>
              <a:buNone/>
            </a:pPr>
            <a:endParaRPr lang="sl-SI" sz="1650" b="1" dirty="0">
              <a:solidFill>
                <a:srgbClr val="413F33"/>
              </a:solidFill>
            </a:endParaRPr>
          </a:p>
          <a:p>
            <a:pPr marL="68580" indent="0">
              <a:spcBef>
                <a:spcPts val="200"/>
              </a:spcBef>
              <a:spcAft>
                <a:spcPts val="100"/>
              </a:spcAft>
              <a:buNone/>
            </a:pPr>
            <a:r>
              <a:rPr sz="1650" b="1" dirty="0" err="1">
                <a:solidFill>
                  <a:srgbClr val="413F33"/>
                </a:solidFill>
              </a:rPr>
              <a:t>Dodatna</a:t>
            </a:r>
            <a:r>
              <a:rPr sz="1650" b="1" dirty="0">
                <a:solidFill>
                  <a:srgbClr val="413F33"/>
                </a:solidFill>
              </a:rPr>
              <a:t> </a:t>
            </a:r>
            <a:r>
              <a:rPr sz="1650" b="1" dirty="0" err="1">
                <a:solidFill>
                  <a:srgbClr val="413F33"/>
                </a:solidFill>
              </a:rPr>
              <a:t>pravila</a:t>
            </a:r>
            <a:endParaRPr sz="1650" b="1" dirty="0">
              <a:solidFill>
                <a:srgbClr val="413F33"/>
              </a:solidFill>
            </a:endParaRPr>
          </a:p>
          <a:p>
            <a:pPr>
              <a:spcBef>
                <a:spcPts val="0"/>
              </a:spcBef>
              <a:spcAft>
                <a:spcPts val="200"/>
              </a:spcAft>
            </a:pPr>
            <a:r>
              <a:rPr sz="1650" dirty="0">
                <a:solidFill>
                  <a:srgbClr val="413F33"/>
                </a:solidFill>
              </a:rPr>
              <a:t>v </a:t>
            </a:r>
            <a:r>
              <a:rPr sz="1650" dirty="0" err="1">
                <a:solidFill>
                  <a:srgbClr val="413F33"/>
                </a:solidFill>
              </a:rPr>
              <a:t>ceno</a:t>
            </a:r>
            <a:r>
              <a:rPr sz="1650" dirty="0">
                <a:solidFill>
                  <a:srgbClr val="413F33"/>
                </a:solidFill>
              </a:rPr>
              <a:t> je </a:t>
            </a:r>
            <a:r>
              <a:rPr sz="1650" dirty="0" err="1">
                <a:solidFill>
                  <a:srgbClr val="413F33"/>
                </a:solidFill>
              </a:rPr>
              <a:t>vključeno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najmanj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doseganje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energijskega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razreda</a:t>
            </a:r>
            <a:r>
              <a:rPr sz="1650" dirty="0">
                <a:solidFill>
                  <a:srgbClr val="413F33"/>
                </a:solidFill>
              </a:rPr>
              <a:t> A2 in </a:t>
            </a:r>
            <a:r>
              <a:rPr sz="1650" dirty="0" err="1">
                <a:solidFill>
                  <a:srgbClr val="413F33"/>
                </a:solidFill>
              </a:rPr>
              <a:t>skoraj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ničenergijska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stavba</a:t>
            </a:r>
            <a:endParaRPr sz="1650" dirty="0">
              <a:solidFill>
                <a:srgbClr val="413F33"/>
              </a:solidFill>
            </a:endParaRPr>
          </a:p>
          <a:p>
            <a:pPr>
              <a:spcBef>
                <a:spcPts val="0"/>
              </a:spcBef>
              <a:spcAft>
                <a:spcPts val="200"/>
              </a:spcAft>
            </a:pPr>
            <a:r>
              <a:rPr sz="1650" dirty="0">
                <a:solidFill>
                  <a:srgbClr val="413F33"/>
                </a:solidFill>
              </a:rPr>
              <a:t>za A1 je </a:t>
            </a:r>
            <a:r>
              <a:rPr sz="1650" dirty="0" err="1">
                <a:solidFill>
                  <a:srgbClr val="413F33"/>
                </a:solidFill>
              </a:rPr>
              <a:t>možno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zvišanje</a:t>
            </a:r>
            <a:r>
              <a:rPr sz="1650" dirty="0">
                <a:solidFill>
                  <a:srgbClr val="413F33"/>
                </a:solidFill>
              </a:rPr>
              <a:t> do 5 %; </a:t>
            </a:r>
            <a:r>
              <a:rPr sz="1650" dirty="0" err="1">
                <a:solidFill>
                  <a:srgbClr val="413F33"/>
                </a:solidFill>
              </a:rPr>
              <a:t>končna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cena</a:t>
            </a:r>
            <a:r>
              <a:rPr sz="1650" dirty="0">
                <a:solidFill>
                  <a:srgbClr val="413F33"/>
                </a:solidFill>
              </a:rPr>
              <a:t> se </a:t>
            </a:r>
            <a:r>
              <a:rPr sz="1650" dirty="0" err="1">
                <a:solidFill>
                  <a:srgbClr val="413F33"/>
                </a:solidFill>
              </a:rPr>
              <a:t>določi</a:t>
            </a:r>
            <a:r>
              <a:rPr sz="1650" dirty="0">
                <a:solidFill>
                  <a:srgbClr val="413F33"/>
                </a:solidFill>
              </a:rPr>
              <a:t> na </a:t>
            </a:r>
            <a:r>
              <a:rPr sz="1650" dirty="0" err="1">
                <a:solidFill>
                  <a:srgbClr val="413F33"/>
                </a:solidFill>
              </a:rPr>
              <a:t>podlagi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cenitve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Sklada</a:t>
            </a:r>
            <a:endParaRPr sz="1650" dirty="0">
              <a:solidFill>
                <a:srgbClr val="413F33"/>
              </a:solidFill>
            </a:endParaRPr>
          </a:p>
          <a:p>
            <a:pPr>
              <a:spcBef>
                <a:spcPts val="0"/>
              </a:spcBef>
              <a:spcAft>
                <a:spcPts val="200"/>
              </a:spcAft>
            </a:pPr>
            <a:r>
              <a:rPr sz="1650" dirty="0" err="1">
                <a:solidFill>
                  <a:srgbClr val="413F33"/>
                </a:solidFill>
              </a:rPr>
              <a:t>prednost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imajo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ugodnejša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cena</a:t>
            </a:r>
            <a:r>
              <a:rPr sz="1650" dirty="0">
                <a:solidFill>
                  <a:srgbClr val="413F33"/>
                </a:solidFill>
              </a:rPr>
              <a:t>, </a:t>
            </a:r>
            <a:r>
              <a:rPr sz="1650" dirty="0" err="1">
                <a:solidFill>
                  <a:srgbClr val="413F33"/>
                </a:solidFill>
              </a:rPr>
              <a:t>boljši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plačilni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pogoji</a:t>
            </a:r>
            <a:r>
              <a:rPr sz="1650" dirty="0">
                <a:solidFill>
                  <a:srgbClr val="413F33"/>
                </a:solidFill>
              </a:rPr>
              <a:t> in </a:t>
            </a:r>
            <a:r>
              <a:rPr sz="1650" dirty="0" err="1">
                <a:solidFill>
                  <a:srgbClr val="413F33"/>
                </a:solidFill>
              </a:rPr>
              <a:t>kratek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čas</a:t>
            </a:r>
            <a:r>
              <a:rPr sz="1650" dirty="0">
                <a:solidFill>
                  <a:srgbClr val="413F33"/>
                </a:solidFill>
              </a:rPr>
              <a:t> do </a:t>
            </a:r>
            <a:r>
              <a:rPr sz="1650" dirty="0" err="1">
                <a:solidFill>
                  <a:srgbClr val="413F33"/>
                </a:solidFill>
              </a:rPr>
              <a:t>vselitve</a:t>
            </a:r>
            <a:endParaRPr sz="1650" dirty="0">
              <a:solidFill>
                <a:srgbClr val="413F33"/>
              </a:solidFill>
            </a:endParaRPr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5532EB45-4A89-481D-A8CA-E4E6C2DA5D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2179" y="17771"/>
            <a:ext cx="1353429" cy="573074"/>
          </a:xfrm>
          <a:prstGeom prst="rect">
            <a:avLst/>
          </a:prstGeom>
        </p:spPr>
      </p:pic>
      <p:pic>
        <p:nvPicPr>
          <p:cNvPr id="6" name="Slika 5">
            <a:extLst>
              <a:ext uri="{FF2B5EF4-FFF2-40B4-BE49-F238E27FC236}">
                <a16:creationId xmlns:a16="http://schemas.microsoft.com/office/drawing/2014/main" id="{5BE1DA28-81BD-4468-93CE-000014D2A1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59818" y="1067534"/>
            <a:ext cx="970450" cy="97045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664BDC43-05F4-4F7F-9EFF-B70AFE715D55}"/>
              </a:ext>
            </a:extLst>
          </p:cNvPr>
          <p:cNvSpPr txBox="1">
            <a:spLocks/>
          </p:cNvSpPr>
          <p:nvPr/>
        </p:nvSpPr>
        <p:spPr>
          <a:xfrm>
            <a:off x="1167914" y="2001160"/>
            <a:ext cx="8045379" cy="281177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900" indent="0">
              <a:buFont typeface="Wingdings 2" pitchFamily="18" charset="2"/>
              <a:buNone/>
            </a:pPr>
            <a:endParaRPr lang="sl-SI" sz="1200" b="1" dirty="0">
              <a:solidFill>
                <a:schemeClr val="tx1"/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4" name="Označba mesta vsebine 2">
            <a:extLst>
              <a:ext uri="{FF2B5EF4-FFF2-40B4-BE49-F238E27FC236}">
                <a16:creationId xmlns:a16="http://schemas.microsoft.com/office/drawing/2014/main" id="{3AE9C92C-2812-4BB8-9F54-7D8EB0C83E20}"/>
              </a:ext>
            </a:extLst>
          </p:cNvPr>
          <p:cNvSpPr txBox="1">
            <a:spLocks/>
          </p:cNvSpPr>
          <p:nvPr/>
        </p:nvSpPr>
        <p:spPr>
          <a:xfrm>
            <a:off x="3200058" y="2415009"/>
            <a:ext cx="6872894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Autofit/>
          </a:bodyPr>
          <a:lstStyle>
            <a:lvl1pPr marL="3429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72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2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8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74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0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40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8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10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585450" lvl="1" indent="-171450" algn="just">
              <a:buFont typeface="Wingdings" panose="05000000000000000000" pitchFamily="2" charset="2"/>
              <a:buChar char="v"/>
            </a:pPr>
            <a:endParaRPr lang="sl-SI" sz="1100" dirty="0">
              <a:effectLst/>
              <a:latin typeface="Century Gothic" panose="020B0502020202020204" pitchFamily="34" charset="0"/>
              <a:ea typeface="+mj-ea"/>
            </a:endParaRPr>
          </a:p>
          <a:p>
            <a:pPr marL="414000" lvl="1" indent="0" algn="just">
              <a:buNone/>
            </a:pPr>
            <a:r>
              <a:rPr lang="sl-SI" sz="1000" dirty="0">
                <a:effectLst/>
                <a:latin typeface="Century Gothic" panose="020B0502020202020204" pitchFamily="34" charset="0"/>
                <a:ea typeface="+mj-ea"/>
              </a:rPr>
              <a:t>).</a:t>
            </a:r>
          </a:p>
        </p:txBody>
      </p:sp>
      <p:sp>
        <p:nvSpPr>
          <p:cNvPr id="7" name="Naslov 1">
            <a:extLst>
              <a:ext uri="{FF2B5EF4-FFF2-40B4-BE49-F238E27FC236}">
                <a16:creationId xmlns:a16="http://schemas.microsoft.com/office/drawing/2014/main" id="{63D08DA6-68F1-4B01-9500-8AF0740DA5AD}"/>
              </a:ext>
            </a:extLst>
          </p:cNvPr>
          <p:cNvSpPr txBox="1">
            <a:spLocks/>
          </p:cNvSpPr>
          <p:nvPr/>
        </p:nvSpPr>
        <p:spPr>
          <a:xfrm>
            <a:off x="1239631" y="898039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sl-SI" sz="1800" b="1" dirty="0">
              <a:solidFill>
                <a:srgbClr val="4F8528"/>
              </a:solidFill>
              <a:latin typeface="Century Gothic" panose="020B0502020202020204" pitchFamily="34" charset="0"/>
            </a:endParaRPr>
          </a:p>
        </p:txBody>
      </p:sp>
      <p:sp>
        <p:nvSpPr>
          <p:cNvPr id="8" name="Naslov 7">
            <a:extLst>
              <a:ext uri="{FF2B5EF4-FFF2-40B4-BE49-F238E27FC236}">
                <a16:creationId xmlns:a16="http://schemas.microsoft.com/office/drawing/2014/main" id="{B1982F8E-7DEB-4D78-B582-348E3A2AC8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1323" y="870519"/>
            <a:ext cx="9366325" cy="1143000"/>
          </a:xfrm>
        </p:spPr>
        <p:txBody>
          <a:bodyPr/>
          <a:lstStyle/>
          <a:p>
            <a:r>
              <a:rPr sz="3200" b="1" dirty="0">
                <a:solidFill>
                  <a:srgbClr val="4F8528"/>
                </a:solidFill>
                <a:latin typeface="Baskerville Old Face" panose="02020602080505020303" pitchFamily="18" charset="0"/>
              </a:rPr>
              <a:t>NAKUP STANOVANJ – DOKUMENTACIJA IN NADZOR</a:t>
            </a:r>
          </a:p>
        </p:txBody>
      </p:sp>
      <p:sp>
        <p:nvSpPr>
          <p:cNvPr id="9" name="Označba mesta vsebine 8">
            <a:extLst>
              <a:ext uri="{FF2B5EF4-FFF2-40B4-BE49-F238E27FC236}">
                <a16:creationId xmlns:a16="http://schemas.microsoft.com/office/drawing/2014/main" id="{A4D677BC-045E-4071-8ED1-AE6A186F38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wrap="square">
            <a:normAutofit fontScale="92500" lnSpcReduction="10000"/>
          </a:bodyPr>
          <a:lstStyle/>
          <a:p>
            <a:pPr marL="68580" indent="0">
              <a:spcBef>
                <a:spcPts val="200"/>
              </a:spcBef>
              <a:spcAft>
                <a:spcPts val="100"/>
              </a:spcAft>
              <a:buNone/>
            </a:pPr>
            <a:r>
              <a:rPr sz="1650" b="1" dirty="0" err="1">
                <a:solidFill>
                  <a:srgbClr val="413F33"/>
                </a:solidFill>
              </a:rPr>
              <a:t>Pri</a:t>
            </a:r>
            <a:r>
              <a:rPr sz="1650" b="1" dirty="0">
                <a:solidFill>
                  <a:srgbClr val="413F33"/>
                </a:solidFill>
              </a:rPr>
              <a:t> </a:t>
            </a:r>
            <a:r>
              <a:rPr sz="1650" b="1" dirty="0" err="1">
                <a:solidFill>
                  <a:srgbClr val="413F33"/>
                </a:solidFill>
              </a:rPr>
              <a:t>nedokončanih</a:t>
            </a:r>
            <a:r>
              <a:rPr sz="1650" b="1" dirty="0">
                <a:solidFill>
                  <a:srgbClr val="413F33"/>
                </a:solidFill>
              </a:rPr>
              <a:t> </a:t>
            </a:r>
            <a:r>
              <a:rPr sz="1650" b="1" dirty="0" err="1">
                <a:solidFill>
                  <a:srgbClr val="413F33"/>
                </a:solidFill>
              </a:rPr>
              <a:t>stanovanjih</a:t>
            </a:r>
            <a:endParaRPr lang="sl-SI" dirty="0"/>
          </a:p>
          <a:p>
            <a:pPr>
              <a:spcBef>
                <a:spcPts val="0"/>
              </a:spcBef>
              <a:spcAft>
                <a:spcPts val="200"/>
              </a:spcAft>
            </a:pPr>
            <a:r>
              <a:rPr sz="1650" dirty="0">
                <a:solidFill>
                  <a:srgbClr val="413F33"/>
                </a:solidFill>
              </a:rPr>
              <a:t>Sklad ne </a:t>
            </a:r>
            <a:r>
              <a:rPr sz="1650" dirty="0" err="1">
                <a:solidFill>
                  <a:srgbClr val="413F33"/>
                </a:solidFill>
              </a:rPr>
              <a:t>nudi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predhodnega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financiranja</a:t>
            </a:r>
            <a:endParaRPr sz="1650" dirty="0">
              <a:solidFill>
                <a:srgbClr val="413F33"/>
              </a:solidFill>
            </a:endParaRPr>
          </a:p>
          <a:p>
            <a:pPr>
              <a:spcBef>
                <a:spcPts val="0"/>
              </a:spcBef>
              <a:spcAft>
                <a:spcPts val="200"/>
              </a:spcAft>
            </a:pPr>
            <a:r>
              <a:rPr sz="1650" dirty="0" err="1">
                <a:solidFill>
                  <a:srgbClr val="413F33"/>
                </a:solidFill>
              </a:rPr>
              <a:t>pred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sklenitvijo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predpogodbe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preveri</a:t>
            </a:r>
            <a:r>
              <a:rPr sz="1650" dirty="0">
                <a:solidFill>
                  <a:srgbClr val="413F33"/>
                </a:solidFill>
              </a:rPr>
              <a:t> in </a:t>
            </a:r>
            <a:r>
              <a:rPr sz="1650" dirty="0" err="1">
                <a:solidFill>
                  <a:srgbClr val="413F33"/>
                </a:solidFill>
              </a:rPr>
              <a:t>potrdi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ustreznost</a:t>
            </a:r>
            <a:r>
              <a:rPr sz="1650" dirty="0">
                <a:solidFill>
                  <a:srgbClr val="413F33"/>
                </a:solidFill>
              </a:rPr>
              <a:t> PZI </a:t>
            </a:r>
            <a:r>
              <a:rPr sz="1650" dirty="0" err="1">
                <a:solidFill>
                  <a:srgbClr val="413F33"/>
                </a:solidFill>
              </a:rPr>
              <a:t>dokumentacije</a:t>
            </a:r>
            <a:endParaRPr sz="1650" dirty="0">
              <a:solidFill>
                <a:srgbClr val="413F33"/>
              </a:solidFill>
            </a:endParaRPr>
          </a:p>
          <a:p>
            <a:pPr>
              <a:spcBef>
                <a:spcPts val="0"/>
              </a:spcBef>
              <a:spcAft>
                <a:spcPts val="200"/>
              </a:spcAft>
            </a:pPr>
            <a:r>
              <a:rPr sz="1650" dirty="0" err="1">
                <a:solidFill>
                  <a:srgbClr val="413F33"/>
                </a:solidFill>
              </a:rPr>
              <a:t>ponudnik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predaja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redna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mesečna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poročila</a:t>
            </a:r>
            <a:r>
              <a:rPr sz="1650" dirty="0">
                <a:solidFill>
                  <a:srgbClr val="413F33"/>
                </a:solidFill>
              </a:rPr>
              <a:t> o </a:t>
            </a:r>
            <a:r>
              <a:rPr sz="1650" dirty="0" err="1">
                <a:solidFill>
                  <a:srgbClr val="413F33"/>
                </a:solidFill>
              </a:rPr>
              <a:t>napredovanju</a:t>
            </a:r>
            <a:r>
              <a:rPr sz="1650" dirty="0">
                <a:solidFill>
                  <a:srgbClr val="413F33"/>
                </a:solidFill>
              </a:rPr>
              <a:t>, </a:t>
            </a:r>
            <a:r>
              <a:rPr sz="1650" dirty="0" err="1">
                <a:solidFill>
                  <a:srgbClr val="413F33"/>
                </a:solidFill>
              </a:rPr>
              <a:t>skladnosti</a:t>
            </a:r>
            <a:r>
              <a:rPr sz="1650" dirty="0">
                <a:solidFill>
                  <a:srgbClr val="413F33"/>
                </a:solidFill>
              </a:rPr>
              <a:t> in </a:t>
            </a:r>
            <a:r>
              <a:rPr sz="1650" dirty="0" err="1">
                <a:solidFill>
                  <a:srgbClr val="413F33"/>
                </a:solidFill>
              </a:rPr>
              <a:t>kakovosti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izvedbe</a:t>
            </a:r>
            <a:r>
              <a:rPr sz="1650" dirty="0">
                <a:solidFill>
                  <a:srgbClr val="413F33"/>
                </a:solidFill>
              </a:rPr>
              <a:t> s </a:t>
            </a:r>
            <a:r>
              <a:rPr sz="1650" dirty="0" err="1">
                <a:solidFill>
                  <a:srgbClr val="413F33"/>
                </a:solidFill>
              </a:rPr>
              <a:t>fotodokumentacijo</a:t>
            </a:r>
            <a:endParaRPr lang="sl-SI" sz="1650" dirty="0">
              <a:solidFill>
                <a:srgbClr val="413F33"/>
              </a:solidFill>
            </a:endParaRPr>
          </a:p>
          <a:p>
            <a:pPr>
              <a:spcBef>
                <a:spcPts val="0"/>
              </a:spcBef>
              <a:spcAft>
                <a:spcPts val="200"/>
              </a:spcAft>
            </a:pPr>
            <a:endParaRPr sz="1650" dirty="0">
              <a:solidFill>
                <a:srgbClr val="413F33"/>
              </a:solidFill>
            </a:endParaRPr>
          </a:p>
          <a:p>
            <a:pPr marL="68580" indent="0">
              <a:spcBef>
                <a:spcPts val="200"/>
              </a:spcBef>
              <a:spcAft>
                <a:spcPts val="100"/>
              </a:spcAft>
              <a:buNone/>
            </a:pPr>
            <a:r>
              <a:rPr sz="1650" b="1" dirty="0">
                <a:solidFill>
                  <a:srgbClr val="413F33"/>
                </a:solidFill>
              </a:rPr>
              <a:t>Ob </a:t>
            </a:r>
            <a:r>
              <a:rPr sz="1650" b="1" dirty="0" err="1">
                <a:solidFill>
                  <a:srgbClr val="413F33"/>
                </a:solidFill>
              </a:rPr>
              <a:t>primopredaji</a:t>
            </a:r>
            <a:endParaRPr sz="1650" b="1" dirty="0">
              <a:solidFill>
                <a:srgbClr val="413F33"/>
              </a:solidFill>
            </a:endParaRPr>
          </a:p>
          <a:p>
            <a:pPr>
              <a:spcBef>
                <a:spcPts val="0"/>
              </a:spcBef>
              <a:spcAft>
                <a:spcPts val="200"/>
              </a:spcAft>
            </a:pPr>
            <a:r>
              <a:rPr sz="1650" dirty="0" err="1">
                <a:solidFill>
                  <a:srgbClr val="413F33"/>
                </a:solidFill>
              </a:rPr>
              <a:t>vsaj</a:t>
            </a:r>
            <a:r>
              <a:rPr sz="1650" dirty="0">
                <a:solidFill>
                  <a:srgbClr val="413F33"/>
                </a:solidFill>
              </a:rPr>
              <a:t> 14 </a:t>
            </a:r>
            <a:r>
              <a:rPr sz="1650" dirty="0" err="1">
                <a:solidFill>
                  <a:srgbClr val="413F33"/>
                </a:solidFill>
              </a:rPr>
              <a:t>dni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prej</a:t>
            </a:r>
            <a:r>
              <a:rPr sz="1650" dirty="0">
                <a:solidFill>
                  <a:srgbClr val="413F33"/>
                </a:solidFill>
              </a:rPr>
              <a:t> je </a:t>
            </a:r>
            <a:r>
              <a:rPr sz="1650" dirty="0" err="1">
                <a:solidFill>
                  <a:srgbClr val="413F33"/>
                </a:solidFill>
              </a:rPr>
              <a:t>treba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zagotoviti</a:t>
            </a:r>
            <a:r>
              <a:rPr sz="1650" dirty="0">
                <a:solidFill>
                  <a:srgbClr val="413F33"/>
                </a:solidFill>
              </a:rPr>
              <a:t> DGD, PZI, PID in DZO </a:t>
            </a:r>
            <a:r>
              <a:rPr sz="1650" dirty="0" err="1">
                <a:solidFill>
                  <a:srgbClr val="413F33"/>
                </a:solidFill>
              </a:rPr>
              <a:t>oziroma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dogovorjen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dostop</a:t>
            </a:r>
            <a:r>
              <a:rPr sz="1650" dirty="0">
                <a:solidFill>
                  <a:srgbClr val="413F33"/>
                </a:solidFill>
              </a:rPr>
              <a:t> do </a:t>
            </a:r>
            <a:r>
              <a:rPr sz="1650" dirty="0" err="1">
                <a:solidFill>
                  <a:srgbClr val="413F33"/>
                </a:solidFill>
              </a:rPr>
              <a:t>dokumentacije</a:t>
            </a:r>
            <a:endParaRPr sz="1650" dirty="0">
              <a:solidFill>
                <a:srgbClr val="413F33"/>
              </a:solidFill>
            </a:endParaRPr>
          </a:p>
          <a:p>
            <a:pPr>
              <a:spcBef>
                <a:spcPts val="0"/>
              </a:spcBef>
              <a:spcAft>
                <a:spcPts val="200"/>
              </a:spcAft>
            </a:pPr>
            <a:r>
              <a:rPr sz="1650" dirty="0">
                <a:solidFill>
                  <a:srgbClr val="413F33"/>
                </a:solidFill>
              </a:rPr>
              <a:t>Sklad </a:t>
            </a:r>
            <a:r>
              <a:rPr sz="1650" dirty="0" err="1">
                <a:solidFill>
                  <a:srgbClr val="413F33"/>
                </a:solidFill>
              </a:rPr>
              <a:t>si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pridržuje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pravico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strokovnega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pregleda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skladnosti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izvedenih</a:t>
            </a:r>
            <a:r>
              <a:rPr sz="1650" dirty="0">
                <a:solidFill>
                  <a:srgbClr val="413F33"/>
                </a:solidFill>
              </a:rPr>
              <a:t> del</a:t>
            </a:r>
            <a:endParaRPr lang="sl-SI" sz="1650" dirty="0">
              <a:solidFill>
                <a:srgbClr val="413F33"/>
              </a:solidFill>
            </a:endParaRPr>
          </a:p>
          <a:p>
            <a:pPr>
              <a:spcBef>
                <a:spcPts val="0"/>
              </a:spcBef>
              <a:spcAft>
                <a:spcPts val="200"/>
              </a:spcAft>
            </a:pPr>
            <a:endParaRPr sz="1650" dirty="0">
              <a:solidFill>
                <a:srgbClr val="413F33"/>
              </a:solidFill>
            </a:endParaRPr>
          </a:p>
          <a:p>
            <a:pPr marL="68580" indent="0">
              <a:spcBef>
                <a:spcPts val="200"/>
              </a:spcBef>
              <a:spcAft>
                <a:spcPts val="100"/>
              </a:spcAft>
              <a:buNone/>
            </a:pPr>
            <a:r>
              <a:rPr sz="1650" b="1" dirty="0">
                <a:solidFill>
                  <a:srgbClr val="413F33"/>
                </a:solidFill>
              </a:rPr>
              <a:t>Zavarovanja</a:t>
            </a:r>
            <a:endParaRPr lang="sl-SI" sz="1650" b="1" dirty="0">
              <a:solidFill>
                <a:srgbClr val="413F33"/>
              </a:solidFill>
            </a:endParaRPr>
          </a:p>
          <a:p>
            <a:pPr>
              <a:spcBef>
                <a:spcPts val="0"/>
              </a:spcBef>
              <a:spcAft>
                <a:spcPts val="200"/>
              </a:spcAft>
            </a:pPr>
            <a:r>
              <a:rPr sz="1650" dirty="0">
                <a:solidFill>
                  <a:srgbClr val="413F33"/>
                </a:solidFill>
              </a:rPr>
              <a:t>60 </a:t>
            </a:r>
            <a:r>
              <a:rPr sz="1650" dirty="0" err="1">
                <a:solidFill>
                  <a:srgbClr val="413F33"/>
                </a:solidFill>
              </a:rPr>
              <a:t>mesecev</a:t>
            </a:r>
            <a:r>
              <a:rPr sz="1650" dirty="0">
                <a:solidFill>
                  <a:srgbClr val="413F33"/>
                </a:solidFill>
              </a:rPr>
              <a:t> za </a:t>
            </a:r>
            <a:r>
              <a:rPr sz="1650" dirty="0" err="1">
                <a:solidFill>
                  <a:srgbClr val="413F33"/>
                </a:solidFill>
              </a:rPr>
              <a:t>odpravo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napak</a:t>
            </a:r>
            <a:r>
              <a:rPr sz="1650" dirty="0">
                <a:solidFill>
                  <a:srgbClr val="413F33"/>
                </a:solidFill>
              </a:rPr>
              <a:t> in </a:t>
            </a:r>
            <a:r>
              <a:rPr sz="1650" dirty="0" err="1">
                <a:solidFill>
                  <a:srgbClr val="413F33"/>
                </a:solidFill>
              </a:rPr>
              <a:t>pomanjkljivosti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ter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dodatno</a:t>
            </a:r>
            <a:r>
              <a:rPr sz="1650" dirty="0">
                <a:solidFill>
                  <a:srgbClr val="413F33"/>
                </a:solidFill>
              </a:rPr>
              <a:t> 5-letno </a:t>
            </a:r>
            <a:r>
              <a:rPr sz="1650" dirty="0" err="1">
                <a:solidFill>
                  <a:srgbClr val="413F33"/>
                </a:solidFill>
              </a:rPr>
              <a:t>zavarovanje</a:t>
            </a:r>
            <a:r>
              <a:rPr sz="1650" dirty="0">
                <a:solidFill>
                  <a:srgbClr val="413F33"/>
                </a:solidFill>
              </a:rPr>
              <a:t> za </a:t>
            </a:r>
            <a:r>
              <a:rPr sz="1650" dirty="0" err="1">
                <a:solidFill>
                  <a:srgbClr val="413F33"/>
                </a:solidFill>
              </a:rPr>
              <a:t>solidnost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gradbe</a:t>
            </a:r>
            <a:r>
              <a:rPr sz="1650" dirty="0">
                <a:solidFill>
                  <a:srgbClr val="413F33"/>
                </a:solidFill>
              </a:rPr>
              <a:t>; </a:t>
            </a:r>
            <a:r>
              <a:rPr sz="1650" dirty="0" err="1">
                <a:solidFill>
                  <a:srgbClr val="413F33"/>
                </a:solidFill>
              </a:rPr>
              <a:t>če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niso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zagotovljena</a:t>
            </a:r>
            <a:r>
              <a:rPr sz="1650" dirty="0">
                <a:solidFill>
                  <a:srgbClr val="413F33"/>
                </a:solidFill>
              </a:rPr>
              <a:t>, se to </a:t>
            </a:r>
            <a:r>
              <a:rPr sz="1650" dirty="0" err="1">
                <a:solidFill>
                  <a:srgbClr val="413F33"/>
                </a:solidFill>
              </a:rPr>
              <a:t>upošteva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pri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nakupni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vrednosti</a:t>
            </a:r>
            <a:endParaRPr sz="1650" dirty="0">
              <a:solidFill>
                <a:srgbClr val="413F33"/>
              </a:solidFill>
            </a:endParaRPr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D2F8D9D4-B23A-4F3F-A718-7A72BAC8F4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3920" y="-29629"/>
            <a:ext cx="1353429" cy="573074"/>
          </a:xfrm>
          <a:prstGeom prst="rect">
            <a:avLst/>
          </a:prstGeom>
        </p:spPr>
      </p:pic>
      <p:pic>
        <p:nvPicPr>
          <p:cNvPr id="11" name="Slika 10">
            <a:extLst>
              <a:ext uri="{FF2B5EF4-FFF2-40B4-BE49-F238E27FC236}">
                <a16:creationId xmlns:a16="http://schemas.microsoft.com/office/drawing/2014/main" id="{123B444B-257F-46E0-A7B0-F53A6F0E30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95147" y="1452291"/>
            <a:ext cx="1018120" cy="101202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664BDC43-05F4-4F7F-9EFF-B70AFE715D55}"/>
              </a:ext>
            </a:extLst>
          </p:cNvPr>
          <p:cNvSpPr txBox="1">
            <a:spLocks/>
          </p:cNvSpPr>
          <p:nvPr/>
        </p:nvSpPr>
        <p:spPr>
          <a:xfrm>
            <a:off x="1167914" y="2133832"/>
            <a:ext cx="8045379" cy="281177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900" indent="0">
              <a:buFont typeface="Wingdings 2" pitchFamily="18" charset="2"/>
              <a:buNone/>
            </a:pPr>
            <a:endParaRPr lang="sl-SI" sz="1200" b="1" dirty="0">
              <a:solidFill>
                <a:schemeClr val="tx1"/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4" name="Označba mesta vsebine 2">
            <a:extLst>
              <a:ext uri="{FF2B5EF4-FFF2-40B4-BE49-F238E27FC236}">
                <a16:creationId xmlns:a16="http://schemas.microsoft.com/office/drawing/2014/main" id="{3AE9C92C-2812-4BB8-9F54-7D8EB0C83E20}"/>
              </a:ext>
            </a:extLst>
          </p:cNvPr>
          <p:cNvSpPr txBox="1">
            <a:spLocks/>
          </p:cNvSpPr>
          <p:nvPr/>
        </p:nvSpPr>
        <p:spPr>
          <a:xfrm>
            <a:off x="3200058" y="2415009"/>
            <a:ext cx="6872894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Autofit/>
          </a:bodyPr>
          <a:lstStyle>
            <a:lvl1pPr marL="3429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72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2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8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74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0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40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8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10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585450" lvl="1" indent="-171450" algn="just">
              <a:buFont typeface="Wingdings" panose="05000000000000000000" pitchFamily="2" charset="2"/>
              <a:buChar char="v"/>
            </a:pPr>
            <a:endParaRPr lang="sl-SI" sz="1100" dirty="0">
              <a:effectLst/>
              <a:latin typeface="Century Gothic" panose="020B0502020202020204" pitchFamily="34" charset="0"/>
              <a:ea typeface="+mj-ea"/>
            </a:endParaRPr>
          </a:p>
          <a:p>
            <a:pPr marL="414000" lvl="1" indent="0" algn="just">
              <a:buNone/>
            </a:pPr>
            <a:r>
              <a:rPr lang="sl-SI" sz="1000" dirty="0">
                <a:effectLst/>
                <a:latin typeface="Century Gothic" panose="020B0502020202020204" pitchFamily="34" charset="0"/>
                <a:ea typeface="+mj-ea"/>
              </a:rPr>
              <a:t>).</a:t>
            </a:r>
          </a:p>
        </p:txBody>
      </p:sp>
      <p:sp>
        <p:nvSpPr>
          <p:cNvPr id="7" name="Naslov 1">
            <a:extLst>
              <a:ext uri="{FF2B5EF4-FFF2-40B4-BE49-F238E27FC236}">
                <a16:creationId xmlns:a16="http://schemas.microsoft.com/office/drawing/2014/main" id="{63D08DA6-68F1-4B01-9500-8AF0740DA5AD}"/>
              </a:ext>
            </a:extLst>
          </p:cNvPr>
          <p:cNvSpPr txBox="1">
            <a:spLocks/>
          </p:cNvSpPr>
          <p:nvPr/>
        </p:nvSpPr>
        <p:spPr>
          <a:xfrm>
            <a:off x="1239631" y="898039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sl-SI" sz="1800" b="1" dirty="0">
              <a:solidFill>
                <a:srgbClr val="4F8528"/>
              </a:solidFill>
              <a:latin typeface="Century Gothic" panose="020B0502020202020204" pitchFamily="34" charset="0"/>
            </a:endParaRPr>
          </a:p>
        </p:txBody>
      </p:sp>
      <p:sp>
        <p:nvSpPr>
          <p:cNvPr id="8" name="Naslov 7">
            <a:extLst>
              <a:ext uri="{FF2B5EF4-FFF2-40B4-BE49-F238E27FC236}">
                <a16:creationId xmlns:a16="http://schemas.microsoft.com/office/drawing/2014/main" id="{B1982F8E-7DEB-4D78-B582-348E3A2AC8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1320" y="1027664"/>
            <a:ext cx="9366325" cy="654857"/>
          </a:xfrm>
        </p:spPr>
        <p:txBody>
          <a:bodyPr>
            <a:normAutofit/>
          </a:bodyPr>
          <a:lstStyle/>
          <a:p>
            <a:r>
              <a:rPr sz="3200" b="1" dirty="0">
                <a:solidFill>
                  <a:srgbClr val="4F8528"/>
                </a:solidFill>
                <a:latin typeface="Baskerville Old Face" panose="02020602080505020303" pitchFamily="18" charset="0"/>
              </a:rPr>
              <a:t>NAKUP OSKRBOVANIH STANOVANJ</a:t>
            </a:r>
          </a:p>
        </p:txBody>
      </p:sp>
      <p:sp>
        <p:nvSpPr>
          <p:cNvPr id="9" name="Označba mesta vsebine 8">
            <a:extLst>
              <a:ext uri="{FF2B5EF4-FFF2-40B4-BE49-F238E27FC236}">
                <a16:creationId xmlns:a16="http://schemas.microsoft.com/office/drawing/2014/main" id="{A4D677BC-045E-4071-8ED1-AE6A186F38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1320" y="2105188"/>
            <a:ext cx="9036423" cy="3508977"/>
          </a:xfrm>
        </p:spPr>
        <p:txBody>
          <a:bodyPr wrap="square">
            <a:normAutofit fontScale="92500"/>
          </a:bodyPr>
          <a:lstStyle/>
          <a:p>
            <a:pPr marL="68580" indent="0">
              <a:spcBef>
                <a:spcPts val="200"/>
              </a:spcBef>
              <a:spcAft>
                <a:spcPts val="100"/>
              </a:spcAft>
              <a:buNone/>
            </a:pPr>
            <a:r>
              <a:rPr sz="1650" b="1" dirty="0" err="1">
                <a:solidFill>
                  <a:srgbClr val="413F33"/>
                </a:solidFill>
              </a:rPr>
              <a:t>Kaj</a:t>
            </a:r>
            <a:r>
              <a:rPr sz="1650" b="1" dirty="0">
                <a:solidFill>
                  <a:srgbClr val="413F33"/>
                </a:solidFill>
              </a:rPr>
              <a:t> </a:t>
            </a:r>
            <a:r>
              <a:rPr sz="1650" b="1" dirty="0" err="1">
                <a:solidFill>
                  <a:srgbClr val="413F33"/>
                </a:solidFill>
              </a:rPr>
              <a:t>šteje</a:t>
            </a:r>
            <a:r>
              <a:rPr sz="1650" b="1" dirty="0">
                <a:solidFill>
                  <a:srgbClr val="413F33"/>
                </a:solidFill>
              </a:rPr>
              <a:t> za </a:t>
            </a:r>
            <a:r>
              <a:rPr sz="1650" b="1" dirty="0" err="1">
                <a:solidFill>
                  <a:srgbClr val="413F33"/>
                </a:solidFill>
              </a:rPr>
              <a:t>oskrbovano</a:t>
            </a:r>
            <a:r>
              <a:rPr sz="1650" b="1" dirty="0">
                <a:solidFill>
                  <a:srgbClr val="413F33"/>
                </a:solidFill>
              </a:rPr>
              <a:t> </a:t>
            </a:r>
            <a:r>
              <a:rPr sz="1650" b="1" dirty="0" err="1">
                <a:solidFill>
                  <a:srgbClr val="413F33"/>
                </a:solidFill>
              </a:rPr>
              <a:t>stanovanje</a:t>
            </a:r>
            <a:r>
              <a:rPr sz="1650" b="1" dirty="0">
                <a:solidFill>
                  <a:srgbClr val="413F33"/>
                </a:solidFill>
              </a:rPr>
              <a:t>?</a:t>
            </a:r>
            <a:endParaRPr lang="sl-SI" dirty="0"/>
          </a:p>
          <a:p>
            <a:pPr>
              <a:spcBef>
                <a:spcPts val="0"/>
              </a:spcBef>
              <a:spcAft>
                <a:spcPts val="200"/>
              </a:spcAft>
            </a:pPr>
            <a:r>
              <a:rPr sz="1650" dirty="0" err="1">
                <a:solidFill>
                  <a:srgbClr val="413F33"/>
                </a:solidFill>
              </a:rPr>
              <a:t>stanovanje</a:t>
            </a:r>
            <a:r>
              <a:rPr sz="1650" dirty="0">
                <a:solidFill>
                  <a:srgbClr val="413F33"/>
                </a:solidFill>
              </a:rPr>
              <a:t> za </a:t>
            </a:r>
            <a:r>
              <a:rPr sz="1650" dirty="0" err="1">
                <a:solidFill>
                  <a:srgbClr val="413F33"/>
                </a:solidFill>
              </a:rPr>
              <a:t>starejše</a:t>
            </a:r>
            <a:r>
              <a:rPr sz="1650" dirty="0">
                <a:solidFill>
                  <a:srgbClr val="413F33"/>
                </a:solidFill>
              </a:rPr>
              <a:t>, </a:t>
            </a:r>
            <a:r>
              <a:rPr sz="1650" dirty="0" err="1">
                <a:solidFill>
                  <a:srgbClr val="413F33"/>
                </a:solidFill>
              </a:rPr>
              <a:t>arhitektonsko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prilagojeno</a:t>
            </a:r>
            <a:r>
              <a:rPr sz="1650" dirty="0">
                <a:solidFill>
                  <a:srgbClr val="413F33"/>
                </a:solidFill>
              </a:rPr>
              <a:t>, z </a:t>
            </a:r>
            <a:r>
              <a:rPr sz="1650" dirty="0" err="1">
                <a:solidFill>
                  <a:srgbClr val="413F33"/>
                </a:solidFill>
              </a:rPr>
              <a:t>možnostjo</a:t>
            </a:r>
            <a:r>
              <a:rPr sz="1650" dirty="0">
                <a:solidFill>
                  <a:srgbClr val="413F33"/>
                </a:solidFill>
              </a:rPr>
              <a:t> 24-urne </a:t>
            </a:r>
            <a:r>
              <a:rPr sz="1650" dirty="0" err="1">
                <a:solidFill>
                  <a:srgbClr val="413F33"/>
                </a:solidFill>
              </a:rPr>
              <a:t>pomoči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določene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ustanove</a:t>
            </a:r>
            <a:endParaRPr sz="1650" dirty="0">
              <a:solidFill>
                <a:srgbClr val="413F33"/>
              </a:solidFill>
            </a:endParaRPr>
          </a:p>
          <a:p>
            <a:pPr>
              <a:spcBef>
                <a:spcPts val="0"/>
              </a:spcBef>
              <a:spcAft>
                <a:spcPts val="200"/>
              </a:spcAft>
            </a:pPr>
            <a:r>
              <a:rPr sz="1650" dirty="0">
                <a:solidFill>
                  <a:srgbClr val="413F33"/>
                </a:solidFill>
              </a:rPr>
              <a:t>v </a:t>
            </a:r>
            <a:r>
              <a:rPr sz="1650" dirty="0" err="1">
                <a:solidFill>
                  <a:srgbClr val="413F33"/>
                </a:solidFill>
              </a:rPr>
              <a:t>večstanovanjski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stavbi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ali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drugi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obliki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strnjene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gradnje</a:t>
            </a:r>
            <a:endParaRPr lang="sl-SI" sz="1650" dirty="0">
              <a:solidFill>
                <a:srgbClr val="413F33"/>
              </a:solidFill>
            </a:endParaRPr>
          </a:p>
          <a:p>
            <a:pPr>
              <a:spcBef>
                <a:spcPts val="0"/>
              </a:spcBef>
              <a:spcAft>
                <a:spcPts val="200"/>
              </a:spcAft>
            </a:pPr>
            <a:endParaRPr sz="1650" dirty="0">
              <a:solidFill>
                <a:srgbClr val="413F33"/>
              </a:solidFill>
            </a:endParaRPr>
          </a:p>
          <a:p>
            <a:pPr marL="68580" indent="0">
              <a:spcBef>
                <a:spcPts val="200"/>
              </a:spcBef>
              <a:spcAft>
                <a:spcPts val="100"/>
              </a:spcAft>
              <a:buNone/>
            </a:pPr>
            <a:r>
              <a:rPr sz="1650" b="1" dirty="0" err="1">
                <a:solidFill>
                  <a:srgbClr val="413F33"/>
                </a:solidFill>
              </a:rPr>
              <a:t>Posebne</a:t>
            </a:r>
            <a:r>
              <a:rPr sz="1650" b="1" dirty="0">
                <a:solidFill>
                  <a:srgbClr val="413F33"/>
                </a:solidFill>
              </a:rPr>
              <a:t> </a:t>
            </a:r>
            <a:r>
              <a:rPr sz="1650" b="1" dirty="0" err="1">
                <a:solidFill>
                  <a:srgbClr val="413F33"/>
                </a:solidFill>
              </a:rPr>
              <a:t>zahteve</a:t>
            </a:r>
            <a:endParaRPr sz="1650" b="1" dirty="0">
              <a:solidFill>
                <a:srgbClr val="413F33"/>
              </a:solidFill>
            </a:endParaRPr>
          </a:p>
          <a:p>
            <a:pPr>
              <a:spcBef>
                <a:spcPts val="0"/>
              </a:spcBef>
              <a:spcAft>
                <a:spcPts val="200"/>
              </a:spcAft>
            </a:pPr>
            <a:r>
              <a:rPr sz="1650" dirty="0">
                <a:solidFill>
                  <a:srgbClr val="413F33"/>
                </a:solidFill>
              </a:rPr>
              <a:t>0,8 </a:t>
            </a:r>
            <a:r>
              <a:rPr sz="1650" dirty="0" err="1">
                <a:solidFill>
                  <a:srgbClr val="413F33"/>
                </a:solidFill>
              </a:rPr>
              <a:t>parkirnega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mesta</a:t>
            </a:r>
            <a:r>
              <a:rPr sz="1650" dirty="0">
                <a:solidFill>
                  <a:srgbClr val="413F33"/>
                </a:solidFill>
              </a:rPr>
              <a:t> na </a:t>
            </a:r>
            <a:r>
              <a:rPr sz="1650" dirty="0" err="1">
                <a:solidFill>
                  <a:srgbClr val="413F33"/>
                </a:solidFill>
              </a:rPr>
              <a:t>oskrbovano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stanovanjsko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enoto</a:t>
            </a:r>
            <a:endParaRPr sz="1650" dirty="0">
              <a:solidFill>
                <a:srgbClr val="413F33"/>
              </a:solidFill>
            </a:endParaRPr>
          </a:p>
          <a:p>
            <a:pPr>
              <a:spcBef>
                <a:spcPts val="0"/>
              </a:spcBef>
              <a:spcAft>
                <a:spcPts val="200"/>
              </a:spcAft>
            </a:pPr>
            <a:r>
              <a:rPr sz="1650" dirty="0">
                <a:solidFill>
                  <a:srgbClr val="413F33"/>
                </a:solidFill>
              </a:rPr>
              <a:t>v </a:t>
            </a:r>
            <a:r>
              <a:rPr sz="1650" dirty="0" err="1">
                <a:solidFill>
                  <a:srgbClr val="413F33"/>
                </a:solidFill>
              </a:rPr>
              <a:t>objektu</a:t>
            </a:r>
            <a:r>
              <a:rPr sz="1650" dirty="0">
                <a:solidFill>
                  <a:srgbClr val="413F33"/>
                </a:solidFill>
              </a:rPr>
              <a:t> mora </a:t>
            </a:r>
            <a:r>
              <a:rPr sz="1650" dirty="0" err="1">
                <a:solidFill>
                  <a:srgbClr val="413F33"/>
                </a:solidFill>
              </a:rPr>
              <a:t>biti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namenski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prostor</a:t>
            </a:r>
            <a:r>
              <a:rPr sz="1650" dirty="0">
                <a:solidFill>
                  <a:srgbClr val="413F33"/>
                </a:solidFill>
              </a:rPr>
              <a:t> za </a:t>
            </a:r>
            <a:r>
              <a:rPr sz="1650" dirty="0" err="1">
                <a:solidFill>
                  <a:srgbClr val="413F33"/>
                </a:solidFill>
              </a:rPr>
              <a:t>druženje</a:t>
            </a:r>
            <a:endParaRPr sz="1650" dirty="0">
              <a:solidFill>
                <a:srgbClr val="413F33"/>
              </a:solidFill>
            </a:endParaRPr>
          </a:p>
          <a:p>
            <a:pPr>
              <a:spcBef>
                <a:spcPts val="0"/>
              </a:spcBef>
              <a:spcAft>
                <a:spcPts val="200"/>
              </a:spcAft>
            </a:pPr>
            <a:r>
              <a:rPr sz="1650" dirty="0" err="1">
                <a:solidFill>
                  <a:srgbClr val="413F33"/>
                </a:solidFill>
              </a:rPr>
              <a:t>oprema</a:t>
            </a:r>
            <a:r>
              <a:rPr sz="1650" dirty="0">
                <a:solidFill>
                  <a:srgbClr val="413F33"/>
                </a:solidFill>
              </a:rPr>
              <a:t>: </a:t>
            </a:r>
            <a:r>
              <a:rPr sz="1650" dirty="0" err="1">
                <a:solidFill>
                  <a:srgbClr val="413F33"/>
                </a:solidFill>
              </a:rPr>
              <a:t>sanitarije</a:t>
            </a:r>
            <a:r>
              <a:rPr sz="1650" dirty="0">
                <a:solidFill>
                  <a:srgbClr val="413F33"/>
                </a:solidFill>
              </a:rPr>
              <a:t>, </a:t>
            </a:r>
            <a:r>
              <a:rPr sz="1650" dirty="0" err="1">
                <a:solidFill>
                  <a:srgbClr val="413F33"/>
                </a:solidFill>
              </a:rPr>
              <a:t>kuhinja</a:t>
            </a:r>
            <a:r>
              <a:rPr sz="1650" dirty="0">
                <a:solidFill>
                  <a:srgbClr val="413F33"/>
                </a:solidFill>
              </a:rPr>
              <a:t> z </a:t>
            </a:r>
            <a:r>
              <a:rPr sz="1650" dirty="0" err="1">
                <a:solidFill>
                  <a:srgbClr val="413F33"/>
                </a:solidFill>
              </a:rPr>
              <a:t>belo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tehniko</a:t>
            </a:r>
            <a:r>
              <a:rPr sz="1650" dirty="0">
                <a:solidFill>
                  <a:srgbClr val="413F33"/>
                </a:solidFill>
              </a:rPr>
              <a:t> in </a:t>
            </a:r>
            <a:r>
              <a:rPr sz="1650" dirty="0" err="1">
                <a:solidFill>
                  <a:srgbClr val="413F33"/>
                </a:solidFill>
              </a:rPr>
              <a:t>vgrajeno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pohištvo</a:t>
            </a:r>
            <a:endParaRPr lang="sl-SI" sz="1650" dirty="0">
              <a:solidFill>
                <a:srgbClr val="413F33"/>
              </a:solidFill>
            </a:endParaRPr>
          </a:p>
          <a:p>
            <a:pPr>
              <a:spcBef>
                <a:spcPts val="0"/>
              </a:spcBef>
              <a:spcAft>
                <a:spcPts val="200"/>
              </a:spcAft>
            </a:pPr>
            <a:endParaRPr sz="1650" dirty="0">
              <a:solidFill>
                <a:srgbClr val="413F33"/>
              </a:solidFill>
            </a:endParaRPr>
          </a:p>
          <a:p>
            <a:pPr marL="68580" indent="0">
              <a:spcBef>
                <a:spcPts val="200"/>
              </a:spcBef>
              <a:spcAft>
                <a:spcPts val="100"/>
              </a:spcAft>
              <a:buNone/>
            </a:pPr>
            <a:r>
              <a:rPr sz="1650" b="1" dirty="0">
                <a:solidFill>
                  <a:srgbClr val="413F33"/>
                </a:solidFill>
              </a:rPr>
              <a:t>Cena</a:t>
            </a:r>
          </a:p>
          <a:p>
            <a:pPr>
              <a:spcBef>
                <a:spcPts val="0"/>
              </a:spcBef>
              <a:spcAft>
                <a:spcPts val="200"/>
              </a:spcAft>
            </a:pPr>
            <a:r>
              <a:rPr sz="1650" dirty="0" err="1">
                <a:solidFill>
                  <a:srgbClr val="413F33"/>
                </a:solidFill>
              </a:rPr>
              <a:t>osnovna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cena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stanovanjske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površine</a:t>
            </a:r>
            <a:r>
              <a:rPr sz="1650" dirty="0">
                <a:solidFill>
                  <a:srgbClr val="413F33"/>
                </a:solidFill>
              </a:rPr>
              <a:t> se </a:t>
            </a:r>
            <a:r>
              <a:rPr sz="1650" dirty="0" err="1">
                <a:solidFill>
                  <a:srgbClr val="413F33"/>
                </a:solidFill>
              </a:rPr>
              <a:t>lahko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zaradi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zahtev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gradnje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poveča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b="1" dirty="0">
                <a:solidFill>
                  <a:srgbClr val="413F33"/>
                </a:solidFill>
              </a:rPr>
              <a:t>do 10 %</a:t>
            </a:r>
          </a:p>
          <a:p>
            <a:pPr>
              <a:spcBef>
                <a:spcPts val="0"/>
              </a:spcBef>
              <a:spcAft>
                <a:spcPts val="200"/>
              </a:spcAft>
            </a:pPr>
            <a:r>
              <a:rPr sz="1650" dirty="0" err="1">
                <a:solidFill>
                  <a:srgbClr val="413F33"/>
                </a:solidFill>
              </a:rPr>
              <a:t>končna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odkupna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cena</a:t>
            </a:r>
            <a:r>
              <a:rPr sz="1650" dirty="0">
                <a:solidFill>
                  <a:srgbClr val="413F33"/>
                </a:solidFill>
              </a:rPr>
              <a:t> se </a:t>
            </a:r>
            <a:r>
              <a:rPr sz="1650" dirty="0" err="1">
                <a:solidFill>
                  <a:srgbClr val="413F33"/>
                </a:solidFill>
              </a:rPr>
              <a:t>določi</a:t>
            </a:r>
            <a:r>
              <a:rPr sz="1650" dirty="0">
                <a:solidFill>
                  <a:srgbClr val="413F33"/>
                </a:solidFill>
              </a:rPr>
              <a:t> na </a:t>
            </a:r>
            <a:r>
              <a:rPr sz="1650" dirty="0" err="1">
                <a:solidFill>
                  <a:srgbClr val="413F33"/>
                </a:solidFill>
              </a:rPr>
              <a:t>podlagi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cenitve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Sklada</a:t>
            </a:r>
            <a:endParaRPr sz="1650" dirty="0">
              <a:solidFill>
                <a:srgbClr val="413F33"/>
              </a:solidFill>
            </a:endParaRPr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C1B8E27D-BB44-4690-9487-080456FBA2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0462" y="17771"/>
            <a:ext cx="1353429" cy="573074"/>
          </a:xfrm>
          <a:prstGeom prst="rect">
            <a:avLst/>
          </a:prstGeom>
        </p:spPr>
      </p:pic>
      <p:pic>
        <p:nvPicPr>
          <p:cNvPr id="6" name="Slika 5">
            <a:extLst>
              <a:ext uri="{FF2B5EF4-FFF2-40B4-BE49-F238E27FC236}">
                <a16:creationId xmlns:a16="http://schemas.microsoft.com/office/drawing/2014/main" id="{89BA2AF3-3697-4D84-9184-11175584801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3867"/>
          <a:stretch/>
        </p:blipFill>
        <p:spPr>
          <a:xfrm>
            <a:off x="9740892" y="898039"/>
            <a:ext cx="1283194" cy="1280271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664BDC43-05F4-4F7F-9EFF-B70AFE715D55}"/>
              </a:ext>
            </a:extLst>
          </p:cNvPr>
          <p:cNvSpPr txBox="1">
            <a:spLocks/>
          </p:cNvSpPr>
          <p:nvPr/>
        </p:nvSpPr>
        <p:spPr>
          <a:xfrm>
            <a:off x="1149984" y="1786635"/>
            <a:ext cx="8045379" cy="281177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900" indent="0">
              <a:buFont typeface="Wingdings 2" pitchFamily="18" charset="2"/>
              <a:buNone/>
            </a:pPr>
            <a:endParaRPr lang="sl-SI" sz="1200" b="1" dirty="0">
              <a:solidFill>
                <a:schemeClr val="tx1"/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4" name="Označba mesta vsebine 2">
            <a:extLst>
              <a:ext uri="{FF2B5EF4-FFF2-40B4-BE49-F238E27FC236}">
                <a16:creationId xmlns:a16="http://schemas.microsoft.com/office/drawing/2014/main" id="{3AE9C92C-2812-4BB8-9F54-7D8EB0C83E20}"/>
              </a:ext>
            </a:extLst>
          </p:cNvPr>
          <p:cNvSpPr txBox="1">
            <a:spLocks/>
          </p:cNvSpPr>
          <p:nvPr/>
        </p:nvSpPr>
        <p:spPr>
          <a:xfrm>
            <a:off x="3200058" y="2415009"/>
            <a:ext cx="6872894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Autofit/>
          </a:bodyPr>
          <a:lstStyle>
            <a:lvl1pPr marL="3429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72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2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8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74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0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40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8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10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585450" lvl="1" indent="-171450" algn="just">
              <a:buFont typeface="Wingdings" panose="05000000000000000000" pitchFamily="2" charset="2"/>
              <a:buChar char="v"/>
            </a:pPr>
            <a:endParaRPr lang="sl-SI" sz="1100" dirty="0">
              <a:effectLst/>
              <a:latin typeface="Century Gothic" panose="020B0502020202020204" pitchFamily="34" charset="0"/>
              <a:ea typeface="+mj-ea"/>
            </a:endParaRPr>
          </a:p>
          <a:p>
            <a:pPr marL="414000" lvl="1" indent="0" algn="just">
              <a:buNone/>
            </a:pPr>
            <a:r>
              <a:rPr lang="sl-SI" sz="1000" dirty="0">
                <a:effectLst/>
                <a:latin typeface="Century Gothic" panose="020B0502020202020204" pitchFamily="34" charset="0"/>
                <a:ea typeface="+mj-ea"/>
              </a:rPr>
              <a:t>).</a:t>
            </a:r>
          </a:p>
        </p:txBody>
      </p:sp>
      <p:sp>
        <p:nvSpPr>
          <p:cNvPr id="7" name="Naslov 1">
            <a:extLst>
              <a:ext uri="{FF2B5EF4-FFF2-40B4-BE49-F238E27FC236}">
                <a16:creationId xmlns:a16="http://schemas.microsoft.com/office/drawing/2014/main" id="{63D08DA6-68F1-4B01-9500-8AF0740DA5AD}"/>
              </a:ext>
            </a:extLst>
          </p:cNvPr>
          <p:cNvSpPr txBox="1">
            <a:spLocks/>
          </p:cNvSpPr>
          <p:nvPr/>
        </p:nvSpPr>
        <p:spPr>
          <a:xfrm>
            <a:off x="1239631" y="898039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sl-SI" sz="1800" b="1" dirty="0">
              <a:solidFill>
                <a:srgbClr val="4F8528"/>
              </a:solidFill>
              <a:latin typeface="Century Gothic" panose="020B0502020202020204" pitchFamily="34" charset="0"/>
            </a:endParaRPr>
          </a:p>
        </p:txBody>
      </p:sp>
      <p:sp>
        <p:nvSpPr>
          <p:cNvPr id="8" name="Naslov 7">
            <a:extLst>
              <a:ext uri="{FF2B5EF4-FFF2-40B4-BE49-F238E27FC236}">
                <a16:creationId xmlns:a16="http://schemas.microsoft.com/office/drawing/2014/main" id="{B1982F8E-7DEB-4D78-B582-348E3A2AC8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1320" y="1027664"/>
            <a:ext cx="9366325" cy="654857"/>
          </a:xfrm>
        </p:spPr>
        <p:txBody>
          <a:bodyPr>
            <a:normAutofit/>
          </a:bodyPr>
          <a:lstStyle/>
          <a:p>
            <a:r>
              <a:rPr sz="3200" b="1" dirty="0">
                <a:solidFill>
                  <a:srgbClr val="4F8528"/>
                </a:solidFill>
                <a:latin typeface="Baskerville Old Face" panose="02020602080505020303" pitchFamily="18" charset="0"/>
              </a:rPr>
              <a:t>NAKUP ZEMLJIŠČ</a:t>
            </a:r>
          </a:p>
        </p:txBody>
      </p:sp>
      <p:sp>
        <p:nvSpPr>
          <p:cNvPr id="9" name="Označba mesta vsebine 8">
            <a:extLst>
              <a:ext uri="{FF2B5EF4-FFF2-40B4-BE49-F238E27FC236}">
                <a16:creationId xmlns:a16="http://schemas.microsoft.com/office/drawing/2014/main" id="{A4D677BC-045E-4071-8ED1-AE6A186F38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7955" y="1998114"/>
            <a:ext cx="9036423" cy="3508977"/>
          </a:xfrm>
        </p:spPr>
        <p:txBody>
          <a:bodyPr wrap="square">
            <a:normAutofit fontScale="92500" lnSpcReduction="10000"/>
          </a:bodyPr>
          <a:lstStyle/>
          <a:p>
            <a:pPr marL="68580" indent="0">
              <a:spcBef>
                <a:spcPts val="200"/>
              </a:spcBef>
              <a:spcAft>
                <a:spcPts val="100"/>
              </a:spcAft>
              <a:buNone/>
            </a:pPr>
            <a:r>
              <a:rPr sz="1650" b="1" dirty="0" err="1">
                <a:solidFill>
                  <a:srgbClr val="413F33"/>
                </a:solidFill>
              </a:rPr>
              <a:t>Kaj</a:t>
            </a:r>
            <a:r>
              <a:rPr sz="1650" b="1" dirty="0">
                <a:solidFill>
                  <a:srgbClr val="413F33"/>
                </a:solidFill>
              </a:rPr>
              <a:t> je </a:t>
            </a:r>
            <a:r>
              <a:rPr sz="1650" b="1" dirty="0" err="1">
                <a:solidFill>
                  <a:srgbClr val="413F33"/>
                </a:solidFill>
              </a:rPr>
              <a:t>primerno</a:t>
            </a:r>
            <a:r>
              <a:rPr sz="1650" b="1" dirty="0">
                <a:solidFill>
                  <a:srgbClr val="413F33"/>
                </a:solidFill>
              </a:rPr>
              <a:t>?</a:t>
            </a:r>
            <a:endParaRPr lang="sl-SI" dirty="0"/>
          </a:p>
          <a:p>
            <a:pPr>
              <a:spcBef>
                <a:spcPts val="0"/>
              </a:spcBef>
              <a:spcAft>
                <a:spcPts val="200"/>
              </a:spcAft>
            </a:pPr>
            <a:r>
              <a:rPr sz="1650" dirty="0" err="1">
                <a:solidFill>
                  <a:srgbClr val="413F33"/>
                </a:solidFill>
              </a:rPr>
              <a:t>gradbene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parcele</a:t>
            </a:r>
            <a:r>
              <a:rPr sz="1650" dirty="0">
                <a:solidFill>
                  <a:srgbClr val="413F33"/>
                </a:solidFill>
              </a:rPr>
              <a:t> in </a:t>
            </a:r>
            <a:r>
              <a:rPr sz="1650" dirty="0" err="1">
                <a:solidFill>
                  <a:srgbClr val="413F33"/>
                </a:solidFill>
              </a:rPr>
              <a:t>druga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urbana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zemljišča</a:t>
            </a:r>
            <a:r>
              <a:rPr sz="1650" dirty="0">
                <a:solidFill>
                  <a:srgbClr val="413F33"/>
                </a:solidFill>
              </a:rPr>
              <a:t> z </a:t>
            </a:r>
            <a:r>
              <a:rPr sz="1650" dirty="0" err="1">
                <a:solidFill>
                  <a:srgbClr val="413F33"/>
                </a:solidFill>
              </a:rPr>
              <a:t>veljavnim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prostorskim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aktom</a:t>
            </a:r>
            <a:r>
              <a:rPr sz="1650" dirty="0">
                <a:solidFill>
                  <a:srgbClr val="413F33"/>
                </a:solidFill>
              </a:rPr>
              <a:t> (OPN, OPPN …)</a:t>
            </a:r>
          </a:p>
          <a:p>
            <a:pPr>
              <a:spcBef>
                <a:spcPts val="0"/>
              </a:spcBef>
              <a:spcAft>
                <a:spcPts val="200"/>
              </a:spcAft>
            </a:pPr>
            <a:r>
              <a:rPr sz="1650" dirty="0" err="1">
                <a:solidFill>
                  <a:srgbClr val="413F33"/>
                </a:solidFill>
              </a:rPr>
              <a:t>prednost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imajo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komunalno</a:t>
            </a:r>
            <a:r>
              <a:rPr sz="1650" dirty="0">
                <a:solidFill>
                  <a:srgbClr val="413F33"/>
                </a:solidFill>
              </a:rPr>
              <a:t> in </a:t>
            </a:r>
            <a:r>
              <a:rPr sz="1650" dirty="0" err="1">
                <a:solidFill>
                  <a:srgbClr val="413F33"/>
                </a:solidFill>
              </a:rPr>
              <a:t>prometno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urejena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zemljišča</a:t>
            </a:r>
            <a:r>
              <a:rPr sz="1650" dirty="0">
                <a:solidFill>
                  <a:srgbClr val="413F33"/>
                </a:solidFill>
              </a:rPr>
              <a:t> s </a:t>
            </a:r>
            <a:r>
              <a:rPr sz="1650" dirty="0" err="1">
                <a:solidFill>
                  <a:srgbClr val="413F33"/>
                </a:solidFill>
              </a:rPr>
              <a:t>pravnomočnim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gradbenim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dovoljenjem</a:t>
            </a:r>
            <a:endParaRPr lang="sl-SI" sz="1650" dirty="0">
              <a:solidFill>
                <a:srgbClr val="413F33"/>
              </a:solidFill>
            </a:endParaRPr>
          </a:p>
          <a:p>
            <a:pPr>
              <a:spcBef>
                <a:spcPts val="0"/>
              </a:spcBef>
              <a:spcAft>
                <a:spcPts val="200"/>
              </a:spcAft>
            </a:pPr>
            <a:endParaRPr sz="1650" dirty="0">
              <a:solidFill>
                <a:srgbClr val="413F33"/>
              </a:solidFill>
            </a:endParaRPr>
          </a:p>
          <a:p>
            <a:pPr>
              <a:spcBef>
                <a:spcPts val="200"/>
              </a:spcBef>
              <a:spcAft>
                <a:spcPts val="100"/>
              </a:spcAft>
            </a:pPr>
            <a:r>
              <a:rPr sz="1650" b="1" dirty="0" err="1">
                <a:solidFill>
                  <a:srgbClr val="413F33"/>
                </a:solidFill>
              </a:rPr>
              <a:t>Če</a:t>
            </a:r>
            <a:r>
              <a:rPr sz="1650" b="1" dirty="0">
                <a:solidFill>
                  <a:srgbClr val="413F33"/>
                </a:solidFill>
              </a:rPr>
              <a:t> </a:t>
            </a:r>
            <a:r>
              <a:rPr sz="1650" b="1" dirty="0" err="1">
                <a:solidFill>
                  <a:srgbClr val="413F33"/>
                </a:solidFill>
              </a:rPr>
              <a:t>gradbenega</a:t>
            </a:r>
            <a:r>
              <a:rPr sz="1650" b="1" dirty="0">
                <a:solidFill>
                  <a:srgbClr val="413F33"/>
                </a:solidFill>
              </a:rPr>
              <a:t> </a:t>
            </a:r>
            <a:r>
              <a:rPr sz="1650" b="1" dirty="0" err="1">
                <a:solidFill>
                  <a:srgbClr val="413F33"/>
                </a:solidFill>
              </a:rPr>
              <a:t>dovoljenja</a:t>
            </a:r>
            <a:r>
              <a:rPr sz="1650" b="1" dirty="0">
                <a:solidFill>
                  <a:srgbClr val="413F33"/>
                </a:solidFill>
              </a:rPr>
              <a:t> </a:t>
            </a:r>
            <a:r>
              <a:rPr sz="1650" b="1" dirty="0" err="1">
                <a:solidFill>
                  <a:srgbClr val="413F33"/>
                </a:solidFill>
              </a:rPr>
              <a:t>ni</a:t>
            </a:r>
            <a:endParaRPr sz="1650" b="1" dirty="0">
              <a:solidFill>
                <a:srgbClr val="413F33"/>
              </a:solidFill>
            </a:endParaRPr>
          </a:p>
          <a:p>
            <a:pPr>
              <a:spcBef>
                <a:spcPts val="0"/>
              </a:spcBef>
              <a:spcAft>
                <a:spcPts val="200"/>
              </a:spcAft>
            </a:pPr>
            <a:r>
              <a:rPr sz="1650" dirty="0" err="1">
                <a:solidFill>
                  <a:srgbClr val="413F33"/>
                </a:solidFill>
              </a:rPr>
              <a:t>predloži</a:t>
            </a:r>
            <a:r>
              <a:rPr sz="1650" dirty="0">
                <a:solidFill>
                  <a:srgbClr val="413F33"/>
                </a:solidFill>
              </a:rPr>
              <a:t> se program </a:t>
            </a:r>
            <a:r>
              <a:rPr sz="1650" dirty="0" err="1">
                <a:solidFill>
                  <a:srgbClr val="413F33"/>
                </a:solidFill>
              </a:rPr>
              <a:t>opremljanja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oziroma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verodostojna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ocena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stroška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komunalnega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opremljanja</a:t>
            </a:r>
            <a:endParaRPr sz="1650" dirty="0">
              <a:solidFill>
                <a:srgbClr val="413F33"/>
              </a:solidFill>
            </a:endParaRPr>
          </a:p>
          <a:p>
            <a:pPr>
              <a:spcBef>
                <a:spcPts val="0"/>
              </a:spcBef>
              <a:spcAft>
                <a:spcPts val="200"/>
              </a:spcAft>
            </a:pPr>
            <a:r>
              <a:rPr sz="1650" dirty="0" err="1">
                <a:solidFill>
                  <a:srgbClr val="413F33"/>
                </a:solidFill>
              </a:rPr>
              <a:t>obvezna</a:t>
            </a:r>
            <a:r>
              <a:rPr sz="1650" dirty="0">
                <a:solidFill>
                  <a:srgbClr val="413F33"/>
                </a:solidFill>
              </a:rPr>
              <a:t> je </a:t>
            </a:r>
            <a:r>
              <a:rPr sz="1650" dirty="0" err="1">
                <a:solidFill>
                  <a:srgbClr val="413F33"/>
                </a:solidFill>
              </a:rPr>
              <a:t>idejna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zasnova</a:t>
            </a:r>
            <a:r>
              <a:rPr sz="1650" dirty="0">
                <a:solidFill>
                  <a:srgbClr val="413F33"/>
                </a:solidFill>
              </a:rPr>
              <a:t> s </a:t>
            </a:r>
            <a:r>
              <a:rPr sz="1650" dirty="0" err="1">
                <a:solidFill>
                  <a:srgbClr val="413F33"/>
                </a:solidFill>
              </a:rPr>
              <a:t>prikazom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kapacitete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zemljišča</a:t>
            </a:r>
            <a:r>
              <a:rPr sz="1650" dirty="0">
                <a:solidFill>
                  <a:srgbClr val="413F33"/>
                </a:solidFill>
              </a:rPr>
              <a:t>: </a:t>
            </a:r>
            <a:r>
              <a:rPr sz="1650" dirty="0" err="1">
                <a:solidFill>
                  <a:srgbClr val="413F33"/>
                </a:solidFill>
              </a:rPr>
              <a:t>stavbe</a:t>
            </a:r>
            <a:r>
              <a:rPr sz="1650" dirty="0">
                <a:solidFill>
                  <a:srgbClr val="413F33"/>
                </a:solidFill>
              </a:rPr>
              <a:t>, </a:t>
            </a:r>
            <a:r>
              <a:rPr sz="1650" dirty="0" err="1">
                <a:solidFill>
                  <a:srgbClr val="413F33"/>
                </a:solidFill>
              </a:rPr>
              <a:t>stanovanjske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enote</a:t>
            </a:r>
            <a:r>
              <a:rPr sz="1650" dirty="0">
                <a:solidFill>
                  <a:srgbClr val="413F33"/>
                </a:solidFill>
              </a:rPr>
              <a:t>, </a:t>
            </a:r>
            <a:r>
              <a:rPr sz="1650" dirty="0" err="1">
                <a:solidFill>
                  <a:srgbClr val="413F33"/>
                </a:solidFill>
              </a:rPr>
              <a:t>parkiranje</a:t>
            </a:r>
            <a:r>
              <a:rPr sz="1650" dirty="0">
                <a:solidFill>
                  <a:srgbClr val="413F33"/>
                </a:solidFill>
              </a:rPr>
              <a:t> in </a:t>
            </a:r>
            <a:r>
              <a:rPr sz="1650" dirty="0" err="1">
                <a:solidFill>
                  <a:srgbClr val="413F33"/>
                </a:solidFill>
              </a:rPr>
              <a:t>priključki</a:t>
            </a:r>
            <a:endParaRPr lang="sl-SI" sz="1650" dirty="0">
              <a:solidFill>
                <a:srgbClr val="413F33"/>
              </a:solidFill>
            </a:endParaRPr>
          </a:p>
          <a:p>
            <a:pPr>
              <a:spcBef>
                <a:spcPts val="0"/>
              </a:spcBef>
              <a:spcAft>
                <a:spcPts val="200"/>
              </a:spcAft>
            </a:pPr>
            <a:endParaRPr sz="1650" dirty="0">
              <a:solidFill>
                <a:srgbClr val="413F33"/>
              </a:solidFill>
            </a:endParaRPr>
          </a:p>
          <a:p>
            <a:pPr>
              <a:spcBef>
                <a:spcPts val="200"/>
              </a:spcBef>
              <a:spcAft>
                <a:spcPts val="100"/>
              </a:spcAft>
            </a:pPr>
            <a:r>
              <a:rPr sz="1650" b="1" dirty="0" err="1">
                <a:solidFill>
                  <a:srgbClr val="413F33"/>
                </a:solidFill>
              </a:rPr>
              <a:t>Pomembno</a:t>
            </a:r>
            <a:endParaRPr sz="1650" b="1" dirty="0">
              <a:solidFill>
                <a:srgbClr val="413F33"/>
              </a:solidFill>
            </a:endParaRPr>
          </a:p>
          <a:p>
            <a:pPr>
              <a:spcBef>
                <a:spcPts val="0"/>
              </a:spcBef>
              <a:spcAft>
                <a:spcPts val="200"/>
              </a:spcAft>
            </a:pPr>
            <a:r>
              <a:rPr sz="1650" dirty="0" err="1">
                <a:solidFill>
                  <a:srgbClr val="413F33"/>
                </a:solidFill>
              </a:rPr>
              <a:t>končna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cena</a:t>
            </a:r>
            <a:r>
              <a:rPr sz="1650" dirty="0">
                <a:solidFill>
                  <a:srgbClr val="413F33"/>
                </a:solidFill>
              </a:rPr>
              <a:t> se </a:t>
            </a:r>
            <a:r>
              <a:rPr sz="1650" dirty="0" err="1">
                <a:solidFill>
                  <a:srgbClr val="413F33"/>
                </a:solidFill>
              </a:rPr>
              <a:t>določi</a:t>
            </a:r>
            <a:r>
              <a:rPr sz="1650" dirty="0">
                <a:solidFill>
                  <a:srgbClr val="413F33"/>
                </a:solidFill>
              </a:rPr>
              <a:t> na </a:t>
            </a:r>
            <a:r>
              <a:rPr sz="1650" dirty="0" err="1">
                <a:solidFill>
                  <a:srgbClr val="413F33"/>
                </a:solidFill>
              </a:rPr>
              <a:t>podlagi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cenitve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Sklada</a:t>
            </a:r>
            <a:endParaRPr sz="1650" dirty="0">
              <a:solidFill>
                <a:srgbClr val="413F33"/>
              </a:solidFill>
            </a:endParaRPr>
          </a:p>
          <a:p>
            <a:pPr>
              <a:spcBef>
                <a:spcPts val="0"/>
              </a:spcBef>
              <a:spcAft>
                <a:spcPts val="200"/>
              </a:spcAft>
            </a:pPr>
            <a:r>
              <a:rPr sz="1650" dirty="0">
                <a:solidFill>
                  <a:srgbClr val="413F33"/>
                </a:solidFill>
              </a:rPr>
              <a:t>Sklad </a:t>
            </a:r>
            <a:r>
              <a:rPr sz="1650" b="1" dirty="0" err="1">
                <a:solidFill>
                  <a:srgbClr val="413F33"/>
                </a:solidFill>
              </a:rPr>
              <a:t>praviloma</a:t>
            </a:r>
            <a:r>
              <a:rPr sz="1650" b="1" dirty="0">
                <a:solidFill>
                  <a:srgbClr val="413F33"/>
                </a:solidFill>
              </a:rPr>
              <a:t> ne </a:t>
            </a:r>
            <a:r>
              <a:rPr sz="1650" b="1" dirty="0" err="1">
                <a:solidFill>
                  <a:srgbClr val="413F33"/>
                </a:solidFill>
              </a:rPr>
              <a:t>odkupuje</a:t>
            </a:r>
            <a:r>
              <a:rPr sz="1650" b="1" dirty="0">
                <a:solidFill>
                  <a:srgbClr val="413F33"/>
                </a:solidFill>
              </a:rPr>
              <a:t> </a:t>
            </a:r>
            <a:r>
              <a:rPr sz="1650" b="1" dirty="0" err="1">
                <a:solidFill>
                  <a:srgbClr val="413F33"/>
                </a:solidFill>
              </a:rPr>
              <a:t>zemljišč</a:t>
            </a:r>
            <a:r>
              <a:rPr sz="1650" b="1" dirty="0">
                <a:solidFill>
                  <a:srgbClr val="413F33"/>
                </a:solidFill>
              </a:rPr>
              <a:t> v </a:t>
            </a:r>
            <a:r>
              <a:rPr sz="1650" b="1" dirty="0" err="1">
                <a:solidFill>
                  <a:srgbClr val="413F33"/>
                </a:solidFill>
              </a:rPr>
              <a:t>lasti</a:t>
            </a:r>
            <a:r>
              <a:rPr sz="1650" b="1" dirty="0">
                <a:solidFill>
                  <a:srgbClr val="413F33"/>
                </a:solidFill>
              </a:rPr>
              <a:t> </a:t>
            </a:r>
            <a:r>
              <a:rPr sz="1650" b="1" dirty="0" err="1">
                <a:solidFill>
                  <a:srgbClr val="413F33"/>
                </a:solidFill>
              </a:rPr>
              <a:t>lokalnih</a:t>
            </a:r>
            <a:r>
              <a:rPr sz="1650" b="1" dirty="0">
                <a:solidFill>
                  <a:srgbClr val="413F33"/>
                </a:solidFill>
              </a:rPr>
              <a:t> </a:t>
            </a:r>
            <a:r>
              <a:rPr sz="1650" b="1" dirty="0" err="1">
                <a:solidFill>
                  <a:srgbClr val="413F33"/>
                </a:solidFill>
              </a:rPr>
              <a:t>skupnosti</a:t>
            </a:r>
            <a:r>
              <a:rPr sz="1650" dirty="0">
                <a:solidFill>
                  <a:srgbClr val="413F33"/>
                </a:solidFill>
              </a:rPr>
              <a:t>; </a:t>
            </a:r>
            <a:r>
              <a:rPr sz="1650" dirty="0" err="1">
                <a:solidFill>
                  <a:srgbClr val="413F33"/>
                </a:solidFill>
              </a:rPr>
              <a:t>pričakuje</a:t>
            </a:r>
            <a:r>
              <a:rPr sz="1650" dirty="0">
                <a:solidFill>
                  <a:srgbClr val="413F33"/>
                </a:solidFill>
              </a:rPr>
              <a:t> se </a:t>
            </a:r>
            <a:r>
              <a:rPr sz="1650" dirty="0" err="1">
                <a:solidFill>
                  <a:srgbClr val="413F33"/>
                </a:solidFill>
              </a:rPr>
              <a:t>njihov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brezplačen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prenos</a:t>
            </a:r>
            <a:r>
              <a:rPr sz="1650" dirty="0">
                <a:solidFill>
                  <a:srgbClr val="413F33"/>
                </a:solidFill>
              </a:rPr>
              <a:t> za </a:t>
            </a:r>
            <a:r>
              <a:rPr sz="1650" dirty="0" err="1">
                <a:solidFill>
                  <a:srgbClr val="413F33"/>
                </a:solidFill>
              </a:rPr>
              <a:t>javna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najemna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stanovanja</a:t>
            </a:r>
            <a:endParaRPr sz="1650" dirty="0">
              <a:solidFill>
                <a:srgbClr val="413F33"/>
              </a:solidFill>
            </a:endParaRPr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4028C528-C03F-47FB-B36A-E397DAB32D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3920" y="7460"/>
            <a:ext cx="1353429" cy="573074"/>
          </a:xfrm>
          <a:prstGeom prst="rect">
            <a:avLst/>
          </a:prstGeom>
        </p:spPr>
      </p:pic>
      <p:pic>
        <p:nvPicPr>
          <p:cNvPr id="6" name="Slika 5">
            <a:extLst>
              <a:ext uri="{FF2B5EF4-FFF2-40B4-BE49-F238E27FC236}">
                <a16:creationId xmlns:a16="http://schemas.microsoft.com/office/drawing/2014/main" id="{3F727E33-5560-4394-915D-825E9A5D65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97349" y="927731"/>
            <a:ext cx="1593430" cy="1044872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664BDC43-05F4-4F7F-9EFF-B70AFE715D55}"/>
              </a:ext>
            </a:extLst>
          </p:cNvPr>
          <p:cNvSpPr txBox="1">
            <a:spLocks/>
          </p:cNvSpPr>
          <p:nvPr/>
        </p:nvSpPr>
        <p:spPr>
          <a:xfrm>
            <a:off x="1167914" y="2001160"/>
            <a:ext cx="8045379" cy="281177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900" indent="0">
              <a:buFont typeface="Wingdings 2" pitchFamily="18" charset="2"/>
              <a:buNone/>
            </a:pPr>
            <a:endParaRPr lang="sl-SI" sz="1200" b="1" dirty="0">
              <a:solidFill>
                <a:schemeClr val="tx1"/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4" name="Označba mesta vsebine 2">
            <a:extLst>
              <a:ext uri="{FF2B5EF4-FFF2-40B4-BE49-F238E27FC236}">
                <a16:creationId xmlns:a16="http://schemas.microsoft.com/office/drawing/2014/main" id="{3AE9C92C-2812-4BB8-9F54-7D8EB0C83E20}"/>
              </a:ext>
            </a:extLst>
          </p:cNvPr>
          <p:cNvSpPr txBox="1">
            <a:spLocks/>
          </p:cNvSpPr>
          <p:nvPr/>
        </p:nvSpPr>
        <p:spPr>
          <a:xfrm>
            <a:off x="3200058" y="2415009"/>
            <a:ext cx="6872894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Autofit/>
          </a:bodyPr>
          <a:lstStyle>
            <a:lvl1pPr marL="3429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72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2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8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74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0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40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8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10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585450" lvl="1" indent="-171450" algn="just">
              <a:buFont typeface="Wingdings" panose="05000000000000000000" pitchFamily="2" charset="2"/>
              <a:buChar char="v"/>
            </a:pPr>
            <a:endParaRPr lang="sl-SI" sz="1100" dirty="0">
              <a:effectLst/>
              <a:latin typeface="Century Gothic" panose="020B0502020202020204" pitchFamily="34" charset="0"/>
              <a:ea typeface="+mj-ea"/>
            </a:endParaRPr>
          </a:p>
          <a:p>
            <a:pPr marL="414000" lvl="1" indent="0" algn="just">
              <a:buNone/>
            </a:pPr>
            <a:r>
              <a:rPr lang="sl-SI" sz="1000" dirty="0">
                <a:effectLst/>
                <a:latin typeface="Century Gothic" panose="020B0502020202020204" pitchFamily="34" charset="0"/>
                <a:ea typeface="+mj-ea"/>
              </a:rPr>
              <a:t>).</a:t>
            </a:r>
          </a:p>
        </p:txBody>
      </p:sp>
      <p:sp>
        <p:nvSpPr>
          <p:cNvPr id="7" name="Naslov 1">
            <a:extLst>
              <a:ext uri="{FF2B5EF4-FFF2-40B4-BE49-F238E27FC236}">
                <a16:creationId xmlns:a16="http://schemas.microsoft.com/office/drawing/2014/main" id="{63D08DA6-68F1-4B01-9500-8AF0740DA5AD}"/>
              </a:ext>
            </a:extLst>
          </p:cNvPr>
          <p:cNvSpPr txBox="1">
            <a:spLocks/>
          </p:cNvSpPr>
          <p:nvPr/>
        </p:nvSpPr>
        <p:spPr>
          <a:xfrm>
            <a:off x="1239631" y="898039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sl-SI" sz="1800" b="1" dirty="0">
              <a:solidFill>
                <a:srgbClr val="4F8528"/>
              </a:solidFill>
              <a:latin typeface="Century Gothic" panose="020B0502020202020204" pitchFamily="34" charset="0"/>
            </a:endParaRPr>
          </a:p>
        </p:txBody>
      </p:sp>
      <p:sp>
        <p:nvSpPr>
          <p:cNvPr id="8" name="Naslov 7">
            <a:extLst>
              <a:ext uri="{FF2B5EF4-FFF2-40B4-BE49-F238E27FC236}">
                <a16:creationId xmlns:a16="http://schemas.microsoft.com/office/drawing/2014/main" id="{B1982F8E-7DEB-4D78-B582-348E3A2AC8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1320" y="1027664"/>
            <a:ext cx="9366325" cy="654857"/>
          </a:xfrm>
        </p:spPr>
        <p:txBody>
          <a:bodyPr>
            <a:normAutofit/>
          </a:bodyPr>
          <a:lstStyle/>
          <a:p>
            <a:r>
              <a:rPr sz="3200" b="1" dirty="0">
                <a:solidFill>
                  <a:srgbClr val="4F8528"/>
                </a:solidFill>
                <a:latin typeface="Baskerville Old Face" panose="02020602080505020303" pitchFamily="18" charset="0"/>
              </a:rPr>
              <a:t>POSTOPEK ODDAJE IN IZBORA PONUDB</a:t>
            </a:r>
          </a:p>
        </p:txBody>
      </p:sp>
      <p:sp>
        <p:nvSpPr>
          <p:cNvPr id="9" name="Označba mesta vsebine 8">
            <a:extLst>
              <a:ext uri="{FF2B5EF4-FFF2-40B4-BE49-F238E27FC236}">
                <a16:creationId xmlns:a16="http://schemas.microsoft.com/office/drawing/2014/main" id="{A4D677BC-045E-4071-8ED1-AE6A186F38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1320" y="2006838"/>
            <a:ext cx="9036423" cy="3508977"/>
          </a:xfrm>
        </p:spPr>
        <p:txBody>
          <a:bodyPr wrap="square">
            <a:normAutofit fontScale="85000" lnSpcReduction="20000"/>
          </a:bodyPr>
          <a:lstStyle/>
          <a:p>
            <a:pPr marL="68580" indent="0">
              <a:spcBef>
                <a:spcPts val="200"/>
              </a:spcBef>
              <a:spcAft>
                <a:spcPts val="100"/>
              </a:spcAft>
              <a:buNone/>
            </a:pPr>
            <a:r>
              <a:rPr sz="1650" b="1" dirty="0" err="1">
                <a:solidFill>
                  <a:srgbClr val="413F33"/>
                </a:solidFill>
              </a:rPr>
              <a:t>Oddaja</a:t>
            </a:r>
            <a:r>
              <a:rPr sz="1650" b="1" dirty="0">
                <a:solidFill>
                  <a:srgbClr val="413F33"/>
                </a:solidFill>
              </a:rPr>
              <a:t> </a:t>
            </a:r>
            <a:r>
              <a:rPr sz="1650" b="1" dirty="0" err="1">
                <a:solidFill>
                  <a:srgbClr val="413F33"/>
                </a:solidFill>
              </a:rPr>
              <a:t>ponudbe</a:t>
            </a:r>
            <a:endParaRPr lang="sl-SI" dirty="0"/>
          </a:p>
          <a:p>
            <a:pPr>
              <a:spcBef>
                <a:spcPts val="0"/>
              </a:spcBef>
              <a:spcAft>
                <a:spcPts val="200"/>
              </a:spcAft>
            </a:pPr>
            <a:r>
              <a:rPr sz="1650" dirty="0" err="1">
                <a:solidFill>
                  <a:srgbClr val="413F33"/>
                </a:solidFill>
              </a:rPr>
              <a:t>obvezna</a:t>
            </a:r>
            <a:r>
              <a:rPr sz="1650" dirty="0">
                <a:solidFill>
                  <a:srgbClr val="413F33"/>
                </a:solidFill>
              </a:rPr>
              <a:t> je </a:t>
            </a:r>
            <a:r>
              <a:rPr sz="1650" dirty="0" err="1">
                <a:solidFill>
                  <a:srgbClr val="413F33"/>
                </a:solidFill>
              </a:rPr>
              <a:t>uporaba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predpisanega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obrazca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Sklada</a:t>
            </a:r>
            <a:r>
              <a:rPr sz="1650" dirty="0">
                <a:solidFill>
                  <a:srgbClr val="413F33"/>
                </a:solidFill>
              </a:rPr>
              <a:t>; za </a:t>
            </a:r>
            <a:r>
              <a:rPr sz="1650" dirty="0" err="1">
                <a:solidFill>
                  <a:srgbClr val="413F33"/>
                </a:solidFill>
              </a:rPr>
              <a:t>vsako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lokacijo</a:t>
            </a:r>
            <a:r>
              <a:rPr sz="1650" dirty="0">
                <a:solidFill>
                  <a:srgbClr val="413F33"/>
                </a:solidFill>
              </a:rPr>
              <a:t> se </a:t>
            </a:r>
            <a:r>
              <a:rPr sz="1650" dirty="0" err="1">
                <a:solidFill>
                  <a:srgbClr val="413F33"/>
                </a:solidFill>
              </a:rPr>
              <a:t>poda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samostojna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ponudba</a:t>
            </a:r>
            <a:endParaRPr sz="1650" dirty="0">
              <a:solidFill>
                <a:srgbClr val="413F33"/>
              </a:solidFill>
            </a:endParaRPr>
          </a:p>
          <a:p>
            <a:pPr>
              <a:spcBef>
                <a:spcPts val="0"/>
              </a:spcBef>
              <a:spcAft>
                <a:spcPts val="200"/>
              </a:spcAft>
            </a:pPr>
            <a:r>
              <a:rPr sz="1650" dirty="0" err="1">
                <a:solidFill>
                  <a:srgbClr val="413F33"/>
                </a:solidFill>
              </a:rPr>
              <a:t>ponudba</a:t>
            </a:r>
            <a:r>
              <a:rPr sz="1650" dirty="0">
                <a:solidFill>
                  <a:srgbClr val="413F33"/>
                </a:solidFill>
              </a:rPr>
              <a:t> z </a:t>
            </a:r>
            <a:r>
              <a:rPr sz="1650" dirty="0" err="1">
                <a:solidFill>
                  <a:srgbClr val="413F33"/>
                </a:solidFill>
              </a:rPr>
              <a:t>vsemi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prilogami</a:t>
            </a:r>
            <a:r>
              <a:rPr sz="1650" dirty="0">
                <a:solidFill>
                  <a:srgbClr val="413F33"/>
                </a:solidFill>
              </a:rPr>
              <a:t> mora </a:t>
            </a:r>
            <a:r>
              <a:rPr sz="1650" dirty="0" err="1">
                <a:solidFill>
                  <a:srgbClr val="413F33"/>
                </a:solidFill>
              </a:rPr>
              <a:t>biti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veljavna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najmanj</a:t>
            </a:r>
            <a:r>
              <a:rPr sz="1650" dirty="0">
                <a:solidFill>
                  <a:srgbClr val="413F33"/>
                </a:solidFill>
              </a:rPr>
              <a:t> 60 </a:t>
            </a:r>
            <a:r>
              <a:rPr sz="1650" dirty="0" err="1">
                <a:solidFill>
                  <a:srgbClr val="413F33"/>
                </a:solidFill>
              </a:rPr>
              <a:t>dni</a:t>
            </a:r>
            <a:r>
              <a:rPr sz="1650" dirty="0">
                <a:solidFill>
                  <a:srgbClr val="413F33"/>
                </a:solidFill>
              </a:rPr>
              <a:t> z </a:t>
            </a:r>
            <a:r>
              <a:rPr sz="1650" dirty="0" err="1">
                <a:solidFill>
                  <a:srgbClr val="413F33"/>
                </a:solidFill>
              </a:rPr>
              <a:t>možnostjo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podaljšanja</a:t>
            </a:r>
            <a:endParaRPr sz="1650" dirty="0">
              <a:solidFill>
                <a:srgbClr val="413F33"/>
              </a:solidFill>
            </a:endParaRPr>
          </a:p>
          <a:p>
            <a:pPr>
              <a:spcBef>
                <a:spcPts val="0"/>
              </a:spcBef>
              <a:spcAft>
                <a:spcPts val="200"/>
              </a:spcAft>
            </a:pPr>
            <a:r>
              <a:rPr sz="1650" dirty="0" err="1">
                <a:solidFill>
                  <a:srgbClr val="413F33"/>
                </a:solidFill>
              </a:rPr>
              <a:t>naslov</a:t>
            </a:r>
            <a:r>
              <a:rPr sz="1650" dirty="0">
                <a:solidFill>
                  <a:srgbClr val="413F33"/>
                </a:solidFill>
              </a:rPr>
              <a:t>: Stanovanjski sklad RS, </a:t>
            </a:r>
            <a:r>
              <a:rPr sz="1650" dirty="0" err="1">
                <a:solidFill>
                  <a:srgbClr val="413F33"/>
                </a:solidFill>
              </a:rPr>
              <a:t>javni</a:t>
            </a:r>
            <a:r>
              <a:rPr sz="1650" dirty="0">
                <a:solidFill>
                  <a:srgbClr val="413F33"/>
                </a:solidFill>
              </a:rPr>
              <a:t> sklad, </a:t>
            </a:r>
            <a:r>
              <a:rPr sz="1650" dirty="0" err="1">
                <a:solidFill>
                  <a:srgbClr val="413F33"/>
                </a:solidFill>
              </a:rPr>
              <a:t>Poljanska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cesta</a:t>
            </a:r>
            <a:r>
              <a:rPr sz="1650" dirty="0">
                <a:solidFill>
                  <a:srgbClr val="413F33"/>
                </a:solidFill>
              </a:rPr>
              <a:t> 31, 1000 Ljubljana</a:t>
            </a:r>
            <a:endParaRPr lang="sl-SI" sz="1650" dirty="0">
              <a:solidFill>
                <a:srgbClr val="413F33"/>
              </a:solidFill>
            </a:endParaRPr>
          </a:p>
          <a:p>
            <a:pPr>
              <a:spcBef>
                <a:spcPts val="0"/>
              </a:spcBef>
              <a:spcAft>
                <a:spcPts val="200"/>
              </a:spcAft>
            </a:pPr>
            <a:endParaRPr sz="1650" dirty="0">
              <a:solidFill>
                <a:srgbClr val="413F33"/>
              </a:solidFill>
            </a:endParaRPr>
          </a:p>
          <a:p>
            <a:pPr>
              <a:spcBef>
                <a:spcPts val="200"/>
              </a:spcBef>
              <a:spcAft>
                <a:spcPts val="100"/>
              </a:spcAft>
            </a:pPr>
            <a:r>
              <a:rPr sz="1650" b="1" dirty="0" err="1">
                <a:solidFill>
                  <a:srgbClr val="413F33"/>
                </a:solidFill>
              </a:rPr>
              <a:t>Roki</a:t>
            </a:r>
            <a:r>
              <a:rPr sz="1650" b="1" dirty="0">
                <a:solidFill>
                  <a:srgbClr val="413F33"/>
                </a:solidFill>
              </a:rPr>
              <a:t> in </a:t>
            </a:r>
            <a:r>
              <a:rPr sz="1650" b="1" dirty="0" err="1">
                <a:solidFill>
                  <a:srgbClr val="413F33"/>
                </a:solidFill>
              </a:rPr>
              <a:t>obravnava</a:t>
            </a:r>
            <a:endParaRPr sz="1650" b="1" dirty="0">
              <a:solidFill>
                <a:srgbClr val="413F33"/>
              </a:solidFill>
            </a:endParaRPr>
          </a:p>
          <a:p>
            <a:pPr>
              <a:spcBef>
                <a:spcPts val="0"/>
              </a:spcBef>
              <a:spcAft>
                <a:spcPts val="200"/>
              </a:spcAft>
            </a:pPr>
            <a:r>
              <a:rPr sz="1650" dirty="0">
                <a:solidFill>
                  <a:srgbClr val="413F33"/>
                </a:solidFill>
              </a:rPr>
              <a:t>termini </a:t>
            </a:r>
            <a:r>
              <a:rPr sz="1650" dirty="0" err="1">
                <a:solidFill>
                  <a:srgbClr val="413F33"/>
                </a:solidFill>
              </a:rPr>
              <a:t>odpiranj</a:t>
            </a:r>
            <a:r>
              <a:rPr sz="1650" dirty="0">
                <a:solidFill>
                  <a:srgbClr val="413F33"/>
                </a:solidFill>
              </a:rPr>
              <a:t> so </a:t>
            </a:r>
            <a:r>
              <a:rPr sz="1650" dirty="0" err="1">
                <a:solidFill>
                  <a:srgbClr val="413F33"/>
                </a:solidFill>
              </a:rPr>
              <a:t>sproti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objavljeni</a:t>
            </a:r>
            <a:r>
              <a:rPr sz="1650" dirty="0">
                <a:solidFill>
                  <a:srgbClr val="413F33"/>
                </a:solidFill>
              </a:rPr>
              <a:t> na </a:t>
            </a:r>
            <a:r>
              <a:rPr sz="1650" dirty="0" err="1">
                <a:solidFill>
                  <a:srgbClr val="413F33"/>
                </a:solidFill>
              </a:rPr>
              <a:t>spletni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strani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Sklada</a:t>
            </a:r>
            <a:endParaRPr sz="1650" dirty="0">
              <a:solidFill>
                <a:srgbClr val="413F33"/>
              </a:solidFill>
            </a:endParaRPr>
          </a:p>
          <a:p>
            <a:pPr>
              <a:spcBef>
                <a:spcPts val="0"/>
              </a:spcBef>
              <a:spcAft>
                <a:spcPts val="200"/>
              </a:spcAft>
            </a:pPr>
            <a:r>
              <a:rPr sz="1650" dirty="0" err="1">
                <a:solidFill>
                  <a:srgbClr val="413F33"/>
                </a:solidFill>
              </a:rPr>
              <a:t>ponudba</a:t>
            </a:r>
            <a:r>
              <a:rPr sz="1650" dirty="0">
                <a:solidFill>
                  <a:srgbClr val="413F33"/>
                </a:solidFill>
              </a:rPr>
              <a:t> mora </a:t>
            </a:r>
            <a:r>
              <a:rPr sz="1650" dirty="0" err="1">
                <a:solidFill>
                  <a:srgbClr val="413F33"/>
                </a:solidFill>
              </a:rPr>
              <a:t>prispeti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vsaj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en</a:t>
            </a:r>
            <a:r>
              <a:rPr sz="1650" dirty="0">
                <a:solidFill>
                  <a:srgbClr val="413F33"/>
                </a:solidFill>
              </a:rPr>
              <a:t> dan </a:t>
            </a:r>
            <a:r>
              <a:rPr sz="1650" dirty="0" err="1">
                <a:solidFill>
                  <a:srgbClr val="413F33"/>
                </a:solidFill>
              </a:rPr>
              <a:t>pred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odpiranjem</a:t>
            </a:r>
            <a:r>
              <a:rPr sz="1650" dirty="0">
                <a:solidFill>
                  <a:srgbClr val="413F33"/>
                </a:solidFill>
              </a:rPr>
              <a:t>; </a:t>
            </a:r>
            <a:r>
              <a:rPr sz="1650" dirty="0" err="1">
                <a:solidFill>
                  <a:srgbClr val="413F33"/>
                </a:solidFill>
              </a:rPr>
              <a:t>pozne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ponudbe</a:t>
            </a:r>
            <a:r>
              <a:rPr sz="1650" dirty="0">
                <a:solidFill>
                  <a:srgbClr val="413F33"/>
                </a:solidFill>
              </a:rPr>
              <a:t> se </a:t>
            </a:r>
            <a:r>
              <a:rPr sz="1650" dirty="0" err="1">
                <a:solidFill>
                  <a:srgbClr val="413F33"/>
                </a:solidFill>
              </a:rPr>
              <a:t>upoštevajo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pri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naslednjem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odpiranju</a:t>
            </a:r>
            <a:endParaRPr sz="1650" dirty="0">
              <a:solidFill>
                <a:srgbClr val="413F33"/>
              </a:solidFill>
            </a:endParaRPr>
          </a:p>
          <a:p>
            <a:pPr>
              <a:spcBef>
                <a:spcPts val="0"/>
              </a:spcBef>
              <a:spcAft>
                <a:spcPts val="200"/>
              </a:spcAft>
            </a:pPr>
            <a:r>
              <a:rPr sz="1650" dirty="0" err="1">
                <a:solidFill>
                  <a:srgbClr val="413F33"/>
                </a:solidFill>
              </a:rPr>
              <a:t>nepopolne</a:t>
            </a:r>
            <a:r>
              <a:rPr sz="1650" dirty="0">
                <a:solidFill>
                  <a:srgbClr val="413F33"/>
                </a:solidFill>
              </a:rPr>
              <a:t>/</a:t>
            </a:r>
            <a:r>
              <a:rPr sz="1650" dirty="0" err="1">
                <a:solidFill>
                  <a:srgbClr val="413F33"/>
                </a:solidFill>
              </a:rPr>
              <a:t>nejasne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ponudbe</a:t>
            </a:r>
            <a:r>
              <a:rPr sz="1650" dirty="0">
                <a:solidFill>
                  <a:srgbClr val="413F33"/>
                </a:solidFill>
              </a:rPr>
              <a:t>: </a:t>
            </a:r>
            <a:r>
              <a:rPr sz="1650" dirty="0" err="1">
                <a:solidFill>
                  <a:srgbClr val="413F33"/>
                </a:solidFill>
              </a:rPr>
              <a:t>rok</a:t>
            </a:r>
            <a:r>
              <a:rPr sz="1650" dirty="0">
                <a:solidFill>
                  <a:srgbClr val="413F33"/>
                </a:solidFill>
              </a:rPr>
              <a:t> za </a:t>
            </a:r>
            <a:r>
              <a:rPr sz="1650" dirty="0" err="1">
                <a:solidFill>
                  <a:srgbClr val="413F33"/>
                </a:solidFill>
              </a:rPr>
              <a:t>dopolnitev</a:t>
            </a:r>
            <a:r>
              <a:rPr sz="1650" dirty="0">
                <a:solidFill>
                  <a:srgbClr val="413F33"/>
                </a:solidFill>
              </a:rPr>
              <a:t> 30 </a:t>
            </a:r>
            <a:r>
              <a:rPr sz="1650" dirty="0" err="1">
                <a:solidFill>
                  <a:srgbClr val="413F33"/>
                </a:solidFill>
              </a:rPr>
              <a:t>dni</a:t>
            </a:r>
            <a:r>
              <a:rPr sz="1650" dirty="0">
                <a:solidFill>
                  <a:srgbClr val="413F33"/>
                </a:solidFill>
              </a:rPr>
              <a:t>; </a:t>
            </a:r>
            <a:r>
              <a:rPr sz="1650" dirty="0" err="1">
                <a:solidFill>
                  <a:srgbClr val="413F33"/>
                </a:solidFill>
              </a:rPr>
              <a:t>odločitev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predvidoma</a:t>
            </a:r>
            <a:r>
              <a:rPr sz="1650" dirty="0">
                <a:solidFill>
                  <a:srgbClr val="413F33"/>
                </a:solidFill>
              </a:rPr>
              <a:t> v 30 </a:t>
            </a:r>
            <a:r>
              <a:rPr sz="1650" dirty="0" err="1">
                <a:solidFill>
                  <a:srgbClr val="413F33"/>
                </a:solidFill>
              </a:rPr>
              <a:t>dneh</a:t>
            </a:r>
            <a:r>
              <a:rPr sz="1650" dirty="0">
                <a:solidFill>
                  <a:srgbClr val="413F33"/>
                </a:solidFill>
              </a:rPr>
              <a:t> od </a:t>
            </a:r>
            <a:r>
              <a:rPr sz="1650" dirty="0" err="1">
                <a:solidFill>
                  <a:srgbClr val="413F33"/>
                </a:solidFill>
              </a:rPr>
              <a:t>popolnosti</a:t>
            </a:r>
            <a:endParaRPr lang="sl-SI" sz="1650" dirty="0">
              <a:solidFill>
                <a:srgbClr val="413F33"/>
              </a:solidFill>
            </a:endParaRPr>
          </a:p>
          <a:p>
            <a:pPr>
              <a:spcBef>
                <a:spcPts val="0"/>
              </a:spcBef>
              <a:spcAft>
                <a:spcPts val="200"/>
              </a:spcAft>
            </a:pPr>
            <a:endParaRPr sz="1650" dirty="0">
              <a:solidFill>
                <a:srgbClr val="413F33"/>
              </a:solidFill>
            </a:endParaRPr>
          </a:p>
          <a:p>
            <a:pPr>
              <a:spcBef>
                <a:spcPts val="200"/>
              </a:spcBef>
              <a:spcAft>
                <a:spcPts val="100"/>
              </a:spcAft>
            </a:pPr>
            <a:r>
              <a:rPr sz="1650" b="1" dirty="0" err="1">
                <a:solidFill>
                  <a:srgbClr val="413F33"/>
                </a:solidFill>
              </a:rPr>
              <a:t>Izbor</a:t>
            </a:r>
            <a:endParaRPr sz="1650" b="1" dirty="0">
              <a:solidFill>
                <a:srgbClr val="413F33"/>
              </a:solidFill>
            </a:endParaRPr>
          </a:p>
          <a:p>
            <a:pPr>
              <a:spcBef>
                <a:spcPts val="0"/>
              </a:spcBef>
              <a:spcAft>
                <a:spcPts val="200"/>
              </a:spcAft>
            </a:pPr>
            <a:r>
              <a:rPr sz="1650" dirty="0" err="1">
                <a:solidFill>
                  <a:srgbClr val="413F33"/>
                </a:solidFill>
              </a:rPr>
              <a:t>prednost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imajo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vsebinsko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ustrezne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ponudbe</a:t>
            </a:r>
            <a:r>
              <a:rPr sz="1650" dirty="0">
                <a:solidFill>
                  <a:srgbClr val="413F33"/>
                </a:solidFill>
              </a:rPr>
              <a:t>, </a:t>
            </a:r>
            <a:r>
              <a:rPr sz="1650" dirty="0" err="1">
                <a:solidFill>
                  <a:srgbClr val="413F33"/>
                </a:solidFill>
              </a:rPr>
              <a:t>ugodna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cena</a:t>
            </a:r>
            <a:r>
              <a:rPr sz="1650" dirty="0">
                <a:solidFill>
                  <a:srgbClr val="413F33"/>
                </a:solidFill>
              </a:rPr>
              <a:t>, </a:t>
            </a:r>
            <a:r>
              <a:rPr sz="1650" dirty="0" err="1">
                <a:solidFill>
                  <a:srgbClr val="413F33"/>
                </a:solidFill>
              </a:rPr>
              <a:t>kratko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obdobje</a:t>
            </a:r>
            <a:r>
              <a:rPr sz="1650" dirty="0">
                <a:solidFill>
                  <a:srgbClr val="413F33"/>
                </a:solidFill>
              </a:rPr>
              <a:t> do </a:t>
            </a:r>
            <a:r>
              <a:rPr sz="1650" dirty="0" err="1">
                <a:solidFill>
                  <a:srgbClr val="413F33"/>
                </a:solidFill>
              </a:rPr>
              <a:t>predaje</a:t>
            </a:r>
            <a:r>
              <a:rPr sz="1650" dirty="0">
                <a:solidFill>
                  <a:srgbClr val="413F33"/>
                </a:solidFill>
              </a:rPr>
              <a:t> in </a:t>
            </a:r>
            <a:r>
              <a:rPr sz="1650" dirty="0" err="1">
                <a:solidFill>
                  <a:srgbClr val="413F33"/>
                </a:solidFill>
              </a:rPr>
              <a:t>ustrezno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poslovanje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ponudnika</a:t>
            </a:r>
            <a:endParaRPr sz="1650" dirty="0">
              <a:solidFill>
                <a:srgbClr val="413F33"/>
              </a:solidFill>
            </a:endParaRPr>
          </a:p>
          <a:p>
            <a:pPr>
              <a:spcBef>
                <a:spcPts val="0"/>
              </a:spcBef>
              <a:spcAft>
                <a:spcPts val="200"/>
              </a:spcAft>
            </a:pPr>
            <a:r>
              <a:rPr sz="1650" dirty="0" err="1">
                <a:solidFill>
                  <a:srgbClr val="413F33"/>
                </a:solidFill>
              </a:rPr>
              <a:t>izbrani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ponudniki</a:t>
            </a:r>
            <a:r>
              <a:rPr sz="1650" dirty="0">
                <a:solidFill>
                  <a:srgbClr val="413F33"/>
                </a:solidFill>
              </a:rPr>
              <a:t> so </a:t>
            </a:r>
            <a:r>
              <a:rPr sz="1650" dirty="0" err="1">
                <a:solidFill>
                  <a:srgbClr val="413F33"/>
                </a:solidFill>
              </a:rPr>
              <a:t>lahko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povabljeni</a:t>
            </a:r>
            <a:r>
              <a:rPr sz="1650" dirty="0">
                <a:solidFill>
                  <a:srgbClr val="413F33"/>
                </a:solidFill>
              </a:rPr>
              <a:t> na </a:t>
            </a:r>
            <a:r>
              <a:rPr sz="1650" dirty="0" err="1">
                <a:solidFill>
                  <a:srgbClr val="413F33"/>
                </a:solidFill>
              </a:rPr>
              <a:t>pogajanja</a:t>
            </a:r>
            <a:r>
              <a:rPr sz="1650" dirty="0">
                <a:solidFill>
                  <a:srgbClr val="413F33"/>
                </a:solidFill>
              </a:rPr>
              <a:t> o </a:t>
            </a:r>
            <a:r>
              <a:rPr sz="1650" dirty="0" err="1">
                <a:solidFill>
                  <a:srgbClr val="413F33"/>
                </a:solidFill>
              </a:rPr>
              <a:t>ceni</a:t>
            </a:r>
            <a:r>
              <a:rPr sz="1650" dirty="0">
                <a:solidFill>
                  <a:srgbClr val="413F33"/>
                </a:solidFill>
              </a:rPr>
              <a:t> in </a:t>
            </a:r>
            <a:r>
              <a:rPr sz="1650" dirty="0" err="1">
                <a:solidFill>
                  <a:srgbClr val="413F33"/>
                </a:solidFill>
              </a:rPr>
              <a:t>drugih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pogojih</a:t>
            </a:r>
            <a:endParaRPr sz="1650" dirty="0">
              <a:solidFill>
                <a:srgbClr val="413F33"/>
              </a:solidFill>
            </a:endParaRPr>
          </a:p>
        </p:txBody>
      </p:sp>
      <p:pic>
        <p:nvPicPr>
          <p:cNvPr id="6" name="Slika 5">
            <a:extLst>
              <a:ext uri="{FF2B5EF4-FFF2-40B4-BE49-F238E27FC236}">
                <a16:creationId xmlns:a16="http://schemas.microsoft.com/office/drawing/2014/main" id="{FF40F1A5-0FBA-4300-90A1-D8C26D5751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5968" y="424"/>
            <a:ext cx="1353429" cy="573074"/>
          </a:xfrm>
          <a:prstGeom prst="rect">
            <a:avLst/>
          </a:prstGeom>
        </p:spPr>
      </p:pic>
      <p:pic>
        <p:nvPicPr>
          <p:cNvPr id="11" name="Slika 10">
            <a:extLst>
              <a:ext uri="{FF2B5EF4-FFF2-40B4-BE49-F238E27FC236}">
                <a16:creationId xmlns:a16="http://schemas.microsoft.com/office/drawing/2014/main" id="{9CC79293-6153-4715-A65C-CD780C67FB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84172" y="1132067"/>
            <a:ext cx="1133954" cy="1127858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664BDC43-05F4-4F7F-9EFF-B70AFE715D55}"/>
              </a:ext>
            </a:extLst>
          </p:cNvPr>
          <p:cNvSpPr txBox="1">
            <a:spLocks/>
          </p:cNvSpPr>
          <p:nvPr/>
        </p:nvSpPr>
        <p:spPr>
          <a:xfrm>
            <a:off x="1167914" y="2001160"/>
            <a:ext cx="8045379" cy="281177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900" indent="0">
              <a:buFont typeface="Wingdings 2" pitchFamily="18" charset="2"/>
              <a:buNone/>
            </a:pPr>
            <a:endParaRPr lang="sl-SI" sz="1200" b="1" dirty="0">
              <a:solidFill>
                <a:schemeClr val="tx1"/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4" name="Označba mesta vsebine 2">
            <a:extLst>
              <a:ext uri="{FF2B5EF4-FFF2-40B4-BE49-F238E27FC236}">
                <a16:creationId xmlns:a16="http://schemas.microsoft.com/office/drawing/2014/main" id="{3AE9C92C-2812-4BB8-9F54-7D8EB0C83E20}"/>
              </a:ext>
            </a:extLst>
          </p:cNvPr>
          <p:cNvSpPr txBox="1">
            <a:spLocks/>
          </p:cNvSpPr>
          <p:nvPr/>
        </p:nvSpPr>
        <p:spPr>
          <a:xfrm>
            <a:off x="3200058" y="2415009"/>
            <a:ext cx="6872894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Autofit/>
          </a:bodyPr>
          <a:lstStyle>
            <a:lvl1pPr marL="3429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72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2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8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74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0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40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8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10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585450" lvl="1" indent="-171450" algn="just">
              <a:buFont typeface="Wingdings" panose="05000000000000000000" pitchFamily="2" charset="2"/>
              <a:buChar char="v"/>
            </a:pPr>
            <a:endParaRPr lang="sl-SI" sz="1100" dirty="0">
              <a:effectLst/>
              <a:latin typeface="Century Gothic" panose="020B0502020202020204" pitchFamily="34" charset="0"/>
              <a:ea typeface="+mj-ea"/>
            </a:endParaRPr>
          </a:p>
          <a:p>
            <a:pPr marL="414000" lvl="1" indent="0" algn="just">
              <a:buNone/>
            </a:pPr>
            <a:r>
              <a:rPr lang="sl-SI" sz="1000" dirty="0">
                <a:effectLst/>
                <a:latin typeface="Century Gothic" panose="020B0502020202020204" pitchFamily="34" charset="0"/>
                <a:ea typeface="+mj-ea"/>
              </a:rPr>
              <a:t>).</a:t>
            </a:r>
          </a:p>
        </p:txBody>
      </p:sp>
      <p:sp>
        <p:nvSpPr>
          <p:cNvPr id="7" name="Naslov 1">
            <a:extLst>
              <a:ext uri="{FF2B5EF4-FFF2-40B4-BE49-F238E27FC236}">
                <a16:creationId xmlns:a16="http://schemas.microsoft.com/office/drawing/2014/main" id="{63D08DA6-68F1-4B01-9500-8AF0740DA5AD}"/>
              </a:ext>
            </a:extLst>
          </p:cNvPr>
          <p:cNvSpPr txBox="1">
            <a:spLocks/>
          </p:cNvSpPr>
          <p:nvPr/>
        </p:nvSpPr>
        <p:spPr>
          <a:xfrm>
            <a:off x="1239631" y="898039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sl-SI" sz="1800" b="1" dirty="0">
              <a:solidFill>
                <a:srgbClr val="4F8528"/>
              </a:solidFill>
              <a:latin typeface="Century Gothic" panose="020B0502020202020204" pitchFamily="34" charset="0"/>
            </a:endParaRPr>
          </a:p>
        </p:txBody>
      </p:sp>
      <p:sp>
        <p:nvSpPr>
          <p:cNvPr id="8" name="Naslov 7">
            <a:extLst>
              <a:ext uri="{FF2B5EF4-FFF2-40B4-BE49-F238E27FC236}">
                <a16:creationId xmlns:a16="http://schemas.microsoft.com/office/drawing/2014/main" id="{B1982F8E-7DEB-4D78-B582-348E3A2AC8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1320" y="1027664"/>
            <a:ext cx="9366325" cy="717656"/>
          </a:xfrm>
        </p:spPr>
        <p:txBody>
          <a:bodyPr>
            <a:normAutofit/>
          </a:bodyPr>
          <a:lstStyle/>
          <a:p>
            <a:r>
              <a:rPr sz="3200" b="1" dirty="0">
                <a:solidFill>
                  <a:srgbClr val="4F8528"/>
                </a:solidFill>
                <a:latin typeface="Baskerville Old Face" panose="02020602080505020303" pitchFamily="18" charset="0"/>
              </a:rPr>
              <a:t>KLJUČNA OPOZORILA IN KONTAKTI</a:t>
            </a:r>
          </a:p>
        </p:txBody>
      </p:sp>
      <p:sp>
        <p:nvSpPr>
          <p:cNvPr id="9" name="Označba mesta vsebine 8">
            <a:extLst>
              <a:ext uri="{FF2B5EF4-FFF2-40B4-BE49-F238E27FC236}">
                <a16:creationId xmlns:a16="http://schemas.microsoft.com/office/drawing/2014/main" id="{A4D677BC-045E-4071-8ED1-AE6A186F38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1320" y="2102764"/>
            <a:ext cx="9036423" cy="3483876"/>
          </a:xfrm>
        </p:spPr>
        <p:txBody>
          <a:bodyPr wrap="square">
            <a:normAutofit fontScale="92500"/>
          </a:bodyPr>
          <a:lstStyle/>
          <a:p>
            <a:pPr marL="68580" indent="0">
              <a:spcBef>
                <a:spcPts val="200"/>
              </a:spcBef>
              <a:spcAft>
                <a:spcPts val="100"/>
              </a:spcAft>
              <a:buNone/>
            </a:pPr>
            <a:r>
              <a:rPr sz="1650" b="1" dirty="0">
                <a:solidFill>
                  <a:srgbClr val="413F33"/>
                </a:solidFill>
              </a:rPr>
              <a:t>Status </a:t>
            </a:r>
            <a:r>
              <a:rPr sz="1650" b="1" dirty="0" err="1">
                <a:solidFill>
                  <a:srgbClr val="413F33"/>
                </a:solidFill>
              </a:rPr>
              <a:t>ponudbe</a:t>
            </a:r>
            <a:endParaRPr lang="sl-SI" dirty="0"/>
          </a:p>
          <a:p>
            <a:pPr>
              <a:spcBef>
                <a:spcPts val="0"/>
              </a:spcBef>
              <a:spcAft>
                <a:spcPts val="200"/>
              </a:spcAft>
            </a:pPr>
            <a:r>
              <a:rPr sz="1650" dirty="0" err="1">
                <a:solidFill>
                  <a:srgbClr val="413F33"/>
                </a:solidFill>
              </a:rPr>
              <a:t>ponudba</a:t>
            </a:r>
            <a:r>
              <a:rPr sz="1650" dirty="0">
                <a:solidFill>
                  <a:srgbClr val="413F33"/>
                </a:solidFill>
              </a:rPr>
              <a:t> je za Sklad </a:t>
            </a:r>
            <a:r>
              <a:rPr sz="1650" dirty="0" err="1">
                <a:solidFill>
                  <a:srgbClr val="413F33"/>
                </a:solidFill>
              </a:rPr>
              <a:t>nezavezujoča</a:t>
            </a:r>
            <a:r>
              <a:rPr sz="1650" dirty="0">
                <a:solidFill>
                  <a:srgbClr val="413F33"/>
                </a:solidFill>
              </a:rPr>
              <a:t> do </a:t>
            </a:r>
            <a:r>
              <a:rPr sz="1650" dirty="0" err="1">
                <a:solidFill>
                  <a:srgbClr val="413F33"/>
                </a:solidFill>
              </a:rPr>
              <a:t>soglasja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Nadzornega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sveta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Sklada</a:t>
            </a:r>
            <a:endParaRPr sz="1650" dirty="0">
              <a:solidFill>
                <a:srgbClr val="413F33"/>
              </a:solidFill>
            </a:endParaRPr>
          </a:p>
          <a:p>
            <a:pPr>
              <a:spcBef>
                <a:spcPts val="0"/>
              </a:spcBef>
              <a:spcAft>
                <a:spcPts val="200"/>
              </a:spcAft>
            </a:pPr>
            <a:r>
              <a:rPr sz="1650" dirty="0">
                <a:solidFill>
                  <a:srgbClr val="413F33"/>
                </a:solidFill>
              </a:rPr>
              <a:t>Sklad </a:t>
            </a:r>
            <a:r>
              <a:rPr sz="1650" dirty="0" err="1">
                <a:solidFill>
                  <a:srgbClr val="413F33"/>
                </a:solidFill>
              </a:rPr>
              <a:t>lahko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postopek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kadarkoli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ustavi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brez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obrazložitve</a:t>
            </a:r>
            <a:r>
              <a:rPr sz="1650" dirty="0">
                <a:solidFill>
                  <a:srgbClr val="413F33"/>
                </a:solidFill>
              </a:rPr>
              <a:t> in </a:t>
            </a:r>
            <a:r>
              <a:rPr sz="1650" dirty="0" err="1">
                <a:solidFill>
                  <a:srgbClr val="413F33"/>
                </a:solidFill>
              </a:rPr>
              <a:t>odškodninske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odgovornosti</a:t>
            </a:r>
            <a:endParaRPr sz="1650" dirty="0">
              <a:solidFill>
                <a:srgbClr val="413F33"/>
              </a:solidFill>
            </a:endParaRPr>
          </a:p>
          <a:p>
            <a:pPr>
              <a:spcBef>
                <a:spcPts val="0"/>
              </a:spcBef>
              <a:spcAft>
                <a:spcPts val="200"/>
              </a:spcAft>
            </a:pPr>
            <a:r>
              <a:rPr sz="1650" dirty="0" err="1">
                <a:solidFill>
                  <a:srgbClr val="413F33"/>
                </a:solidFill>
              </a:rPr>
              <a:t>stroške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priprave</a:t>
            </a:r>
            <a:r>
              <a:rPr sz="1650" dirty="0">
                <a:solidFill>
                  <a:srgbClr val="413F33"/>
                </a:solidFill>
              </a:rPr>
              <a:t> in </a:t>
            </a:r>
            <a:r>
              <a:rPr sz="1650" dirty="0" err="1">
                <a:solidFill>
                  <a:srgbClr val="413F33"/>
                </a:solidFill>
              </a:rPr>
              <a:t>predložitve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ponudbe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nosi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ponudnik</a:t>
            </a:r>
            <a:endParaRPr lang="sl-SI" sz="1650" dirty="0">
              <a:solidFill>
                <a:srgbClr val="413F33"/>
              </a:solidFill>
            </a:endParaRPr>
          </a:p>
          <a:p>
            <a:pPr>
              <a:spcBef>
                <a:spcPts val="0"/>
              </a:spcBef>
              <a:spcAft>
                <a:spcPts val="200"/>
              </a:spcAft>
            </a:pPr>
            <a:endParaRPr sz="1650" dirty="0">
              <a:solidFill>
                <a:srgbClr val="413F33"/>
              </a:solidFill>
            </a:endParaRPr>
          </a:p>
          <a:p>
            <a:pPr>
              <a:spcBef>
                <a:spcPts val="200"/>
              </a:spcBef>
              <a:spcAft>
                <a:spcPts val="100"/>
              </a:spcAft>
            </a:pPr>
            <a:r>
              <a:rPr sz="1650" b="1" dirty="0" err="1">
                <a:solidFill>
                  <a:srgbClr val="413F33"/>
                </a:solidFill>
              </a:rPr>
              <a:t>Soglasje</a:t>
            </a:r>
            <a:r>
              <a:rPr sz="1650" b="1" dirty="0">
                <a:solidFill>
                  <a:srgbClr val="413F33"/>
                </a:solidFill>
              </a:rPr>
              <a:t> in </a:t>
            </a:r>
            <a:r>
              <a:rPr sz="1650" b="1" dirty="0" err="1">
                <a:solidFill>
                  <a:srgbClr val="413F33"/>
                </a:solidFill>
              </a:rPr>
              <a:t>pravno</a:t>
            </a:r>
            <a:r>
              <a:rPr sz="1650" b="1" dirty="0">
                <a:solidFill>
                  <a:srgbClr val="413F33"/>
                </a:solidFill>
              </a:rPr>
              <a:t> </a:t>
            </a:r>
            <a:r>
              <a:rPr sz="1650" b="1" dirty="0" err="1">
                <a:solidFill>
                  <a:srgbClr val="413F33"/>
                </a:solidFill>
              </a:rPr>
              <a:t>varstvo</a:t>
            </a:r>
            <a:endParaRPr sz="1650" b="1" dirty="0">
              <a:solidFill>
                <a:srgbClr val="413F33"/>
              </a:solidFill>
            </a:endParaRPr>
          </a:p>
          <a:p>
            <a:pPr>
              <a:spcBef>
                <a:spcPts val="0"/>
              </a:spcBef>
              <a:spcAft>
                <a:spcPts val="200"/>
              </a:spcAft>
            </a:pPr>
            <a:r>
              <a:rPr sz="1650" dirty="0" err="1">
                <a:solidFill>
                  <a:srgbClr val="413F33"/>
                </a:solidFill>
              </a:rPr>
              <a:t>zoper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odločitev</a:t>
            </a:r>
            <a:r>
              <a:rPr sz="1650" dirty="0">
                <a:solidFill>
                  <a:srgbClr val="413F33"/>
                </a:solidFill>
              </a:rPr>
              <a:t> o </a:t>
            </a:r>
            <a:r>
              <a:rPr sz="1650" dirty="0" err="1">
                <a:solidFill>
                  <a:srgbClr val="413F33"/>
                </a:solidFill>
              </a:rPr>
              <a:t>nesprejemu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ponudbe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ni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pritožbe</a:t>
            </a:r>
            <a:endParaRPr sz="1650" dirty="0">
              <a:solidFill>
                <a:srgbClr val="413F33"/>
              </a:solidFill>
            </a:endParaRPr>
          </a:p>
          <a:p>
            <a:pPr>
              <a:spcBef>
                <a:spcPts val="0"/>
              </a:spcBef>
              <a:spcAft>
                <a:spcPts val="200"/>
              </a:spcAft>
            </a:pPr>
            <a:r>
              <a:rPr sz="1650" dirty="0">
                <a:solidFill>
                  <a:srgbClr val="413F33"/>
                </a:solidFill>
              </a:rPr>
              <a:t>Sklad </a:t>
            </a:r>
            <a:r>
              <a:rPr sz="1650" dirty="0" err="1">
                <a:solidFill>
                  <a:srgbClr val="413F33"/>
                </a:solidFill>
              </a:rPr>
              <a:t>si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pridržuje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pravico</a:t>
            </a:r>
            <a:r>
              <a:rPr sz="1650" dirty="0">
                <a:solidFill>
                  <a:srgbClr val="413F33"/>
                </a:solidFill>
              </a:rPr>
              <a:t> do </a:t>
            </a:r>
            <a:r>
              <a:rPr sz="1650" dirty="0" err="1">
                <a:solidFill>
                  <a:srgbClr val="413F33"/>
                </a:solidFill>
              </a:rPr>
              <a:t>proste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izbire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ponudnika</a:t>
            </a:r>
            <a:r>
              <a:rPr sz="1650" dirty="0">
                <a:solidFill>
                  <a:srgbClr val="413F33"/>
                </a:solidFill>
              </a:rPr>
              <a:t> in </a:t>
            </a:r>
            <a:r>
              <a:rPr sz="1650" dirty="0" err="1">
                <a:solidFill>
                  <a:srgbClr val="413F33"/>
                </a:solidFill>
              </a:rPr>
              <a:t>ponudbe</a:t>
            </a:r>
            <a:r>
              <a:rPr sz="1650" dirty="0">
                <a:solidFill>
                  <a:srgbClr val="413F33"/>
                </a:solidFill>
              </a:rPr>
              <a:t> v </a:t>
            </a:r>
            <a:r>
              <a:rPr sz="1650" dirty="0" err="1">
                <a:solidFill>
                  <a:srgbClr val="413F33"/>
                </a:solidFill>
              </a:rPr>
              <a:t>okviru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javnega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poziva</a:t>
            </a:r>
            <a:endParaRPr lang="sl-SI" sz="1650" dirty="0">
              <a:solidFill>
                <a:srgbClr val="413F33"/>
              </a:solidFill>
            </a:endParaRPr>
          </a:p>
          <a:p>
            <a:pPr>
              <a:spcBef>
                <a:spcPts val="0"/>
              </a:spcBef>
              <a:spcAft>
                <a:spcPts val="200"/>
              </a:spcAft>
            </a:pPr>
            <a:endParaRPr sz="1650" dirty="0">
              <a:solidFill>
                <a:srgbClr val="413F33"/>
              </a:solidFill>
            </a:endParaRPr>
          </a:p>
          <a:p>
            <a:pPr>
              <a:spcBef>
                <a:spcPts val="200"/>
              </a:spcBef>
              <a:spcAft>
                <a:spcPts val="100"/>
              </a:spcAft>
            </a:pPr>
            <a:r>
              <a:rPr sz="1650" b="1" dirty="0">
                <a:solidFill>
                  <a:srgbClr val="413F33"/>
                </a:solidFill>
              </a:rPr>
              <a:t>Informacije</a:t>
            </a:r>
            <a:endParaRPr lang="sl-SI" sz="1650" b="1" dirty="0">
              <a:solidFill>
                <a:srgbClr val="413F33"/>
              </a:solidFill>
            </a:endParaRPr>
          </a:p>
          <a:p>
            <a:pPr>
              <a:spcBef>
                <a:spcPts val="0"/>
              </a:spcBef>
              <a:spcAft>
                <a:spcPts val="200"/>
              </a:spcAft>
            </a:pPr>
            <a:r>
              <a:rPr sz="1650" dirty="0">
                <a:solidFill>
                  <a:srgbClr val="413F33"/>
                </a:solidFill>
              </a:rPr>
              <a:t>www.ssrs.si → </a:t>
            </a:r>
            <a:r>
              <a:rPr sz="1650" dirty="0" err="1">
                <a:solidFill>
                  <a:srgbClr val="413F33"/>
                </a:solidFill>
              </a:rPr>
              <a:t>Razpisi</a:t>
            </a:r>
            <a:r>
              <a:rPr sz="1650" dirty="0">
                <a:solidFill>
                  <a:srgbClr val="413F33"/>
                </a:solidFill>
              </a:rPr>
              <a:t> → </a:t>
            </a:r>
            <a:r>
              <a:rPr sz="1650" dirty="0" err="1">
                <a:solidFill>
                  <a:srgbClr val="413F33"/>
                </a:solidFill>
              </a:rPr>
              <a:t>Odprti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javni</a:t>
            </a:r>
            <a:r>
              <a:rPr sz="1650" dirty="0">
                <a:solidFill>
                  <a:srgbClr val="413F33"/>
                </a:solidFill>
              </a:rPr>
              <a:t> </a:t>
            </a:r>
            <a:r>
              <a:rPr sz="1650" dirty="0" err="1">
                <a:solidFill>
                  <a:srgbClr val="413F33"/>
                </a:solidFill>
              </a:rPr>
              <a:t>pozivi</a:t>
            </a:r>
            <a:r>
              <a:rPr sz="1650" dirty="0">
                <a:solidFill>
                  <a:srgbClr val="413F33"/>
                </a:solidFill>
              </a:rPr>
              <a:t> in </a:t>
            </a:r>
            <a:r>
              <a:rPr sz="1650" dirty="0" err="1">
                <a:solidFill>
                  <a:srgbClr val="413F33"/>
                </a:solidFill>
              </a:rPr>
              <a:t>razpisi</a:t>
            </a:r>
            <a:endParaRPr sz="1650" dirty="0">
              <a:solidFill>
                <a:srgbClr val="413F33"/>
              </a:solidFill>
            </a:endParaRPr>
          </a:p>
          <a:p>
            <a:pPr>
              <a:spcBef>
                <a:spcPts val="0"/>
              </a:spcBef>
              <a:spcAft>
                <a:spcPts val="200"/>
              </a:spcAft>
            </a:pPr>
            <a:r>
              <a:rPr sz="1650" dirty="0">
                <a:solidFill>
                  <a:srgbClr val="413F33"/>
                </a:solidFill>
              </a:rPr>
              <a:t>tel. 01 47 10 500 | e-</a:t>
            </a:r>
            <a:r>
              <a:rPr sz="1650" dirty="0" err="1">
                <a:solidFill>
                  <a:srgbClr val="413F33"/>
                </a:solidFill>
              </a:rPr>
              <a:t>naslov</a:t>
            </a:r>
            <a:r>
              <a:rPr sz="1650" dirty="0">
                <a:solidFill>
                  <a:srgbClr val="413F33"/>
                </a:solidFill>
              </a:rPr>
              <a:t>: ssrsinfo@ssrs.si</a:t>
            </a:r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8B1AB61B-959F-4EEA-8F3C-E6DE438F13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97708" y="17771"/>
            <a:ext cx="1353429" cy="573074"/>
          </a:xfrm>
          <a:prstGeom prst="rect">
            <a:avLst/>
          </a:prstGeom>
        </p:spPr>
      </p:pic>
      <p:pic>
        <p:nvPicPr>
          <p:cNvPr id="11" name="Slika 10">
            <a:extLst>
              <a:ext uri="{FF2B5EF4-FFF2-40B4-BE49-F238E27FC236}">
                <a16:creationId xmlns:a16="http://schemas.microsoft.com/office/drawing/2014/main" id="{FE370991-C32E-4ED9-BEA7-58CDAD1395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03801" y="1168998"/>
            <a:ext cx="919778" cy="919778"/>
          </a:xfrm>
          <a:prstGeom prst="rect">
            <a:avLst/>
          </a:prstGeom>
        </p:spPr>
      </p:pic>
    </p:spTree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ladko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isarn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isarna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1972</TotalTime>
  <Words>957</Words>
  <Application>Microsoft Office PowerPoint</Application>
  <PresentationFormat>Širokozaslonsko</PresentationFormat>
  <Paragraphs>152</Paragraphs>
  <Slides>11</Slides>
  <Notes>0</Notes>
  <HiddenSlides>0</HiddenSlides>
  <MMClips>0</MMClips>
  <ScaleCrop>false</ScaleCrop>
  <HeadingPairs>
    <vt:vector size="6" baseType="variant">
      <vt:variant>
        <vt:lpstr>Uporabljene pisave</vt:lpstr>
      </vt:variant>
      <vt:variant>
        <vt:i4>8</vt:i4>
      </vt:variant>
      <vt:variant>
        <vt:lpstr>Tema</vt:lpstr>
      </vt:variant>
      <vt:variant>
        <vt:i4>2</vt:i4>
      </vt:variant>
      <vt:variant>
        <vt:lpstr>Naslovi diapozitivov</vt:lpstr>
      </vt:variant>
      <vt:variant>
        <vt:i4>11</vt:i4>
      </vt:variant>
    </vt:vector>
  </HeadingPairs>
  <TitlesOfParts>
    <vt:vector size="21" baseType="lpstr">
      <vt:lpstr>Arial</vt:lpstr>
      <vt:lpstr>Baskerville Old Face</vt:lpstr>
      <vt:lpstr>Calibri</vt:lpstr>
      <vt:lpstr>Century Gothic</vt:lpstr>
      <vt:lpstr>Trebuchet MS</vt:lpstr>
      <vt:lpstr>Wingdings</vt:lpstr>
      <vt:lpstr>Wingdings 2</vt:lpstr>
      <vt:lpstr>Wingdings 3</vt:lpstr>
      <vt:lpstr>Gladko</vt:lpstr>
      <vt:lpstr>Austin</vt:lpstr>
      <vt:lpstr>JAVNI POZIV ZA NAKUP STANOVANJ IN ZEMLJIŠČ ZA GRADNJO STANOVANJ V LETIH 2026 IN 2027</vt:lpstr>
      <vt:lpstr>KLJUČNE INFORMACIJE</vt:lpstr>
      <vt:lpstr>KAJ LAHKO PONUDNIKI PONUDIJO?</vt:lpstr>
      <vt:lpstr>NAKUP STANOVANJ – PRAVNI STATUS IN DOVOLJENJA</vt:lpstr>
      <vt:lpstr>NAKUP STANOVANJ – LOKACIJA IN STRUKTURA</vt:lpstr>
      <vt:lpstr>CENA IN PLAČILNI POGOJI</vt:lpstr>
      <vt:lpstr>NAKUP STANOVANJ – DOKUMENTACIJA IN NADZOR</vt:lpstr>
      <vt:lpstr>NAKUP OSKRBOVANIH STANOVANJ</vt:lpstr>
      <vt:lpstr>NAKUP ZEMLJIŠČ</vt:lpstr>
      <vt:lpstr>POSTOPEK ODDAJE IN IZBORA PONUDB</vt:lpstr>
      <vt:lpstr>KLJUČNA OPOZORILA IN KONTAKTI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PowerPointova predstavitev</dc:title>
  <dc:creator>Alenka Kern</dc:creator>
  <cp:lastModifiedBy>Alenka Ninkovič</cp:lastModifiedBy>
  <cp:revision>238</cp:revision>
  <cp:lastPrinted>2025-05-23T08:01:00Z</cp:lastPrinted>
  <dcterms:created xsi:type="dcterms:W3CDTF">2022-06-16T13:53:02Z</dcterms:created>
  <dcterms:modified xsi:type="dcterms:W3CDTF">2026-09-16T08:16:24Z</dcterms:modified>
</cp:coreProperties>
</file>