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0" r:id="rId2"/>
  </p:sldMasterIdLst>
  <p:notesMasterIdLst>
    <p:notesMasterId r:id="rId9"/>
  </p:notesMasterIdLst>
  <p:handoutMasterIdLst>
    <p:handoutMasterId r:id="rId10"/>
  </p:handoutMasterIdLst>
  <p:sldIdLst>
    <p:sldId id="256" r:id="rId3"/>
    <p:sldId id="310" r:id="rId4"/>
    <p:sldId id="316" r:id="rId5"/>
    <p:sldId id="314" r:id="rId6"/>
    <p:sldId id="313" r:id="rId7"/>
    <p:sldId id="312" r:id="rId8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jnistvo" initials="T" lastIdx="1" clrIdx="0">
    <p:extLst>
      <p:ext uri="{19B8F6BF-5375-455C-9EA6-DF929625EA0E}">
        <p15:presenceInfo xmlns:p15="http://schemas.microsoft.com/office/powerpoint/2012/main" userId="S-1-5-21-920839093-322518014-232593158-132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528"/>
    <a:srgbClr val="9A998C"/>
    <a:srgbClr val="32AC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240" y="10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9" y="4"/>
            <a:ext cx="2946347" cy="498218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sz="quarter" idx="1"/>
          </p:nvPr>
        </p:nvSpPr>
        <p:spPr>
          <a:xfrm>
            <a:off x="3851351" y="4"/>
            <a:ext cx="2946347" cy="498218"/>
          </a:xfrm>
          <a:prstGeom prst="rect">
            <a:avLst/>
          </a:prstGeom>
        </p:spPr>
        <p:txBody>
          <a:bodyPr vert="horz" lIns="91711" tIns="45856" rIns="91711" bIns="45856" rtlCol="0"/>
          <a:lstStyle>
            <a:lvl1pPr algn="r">
              <a:defRPr sz="1200"/>
            </a:lvl1pPr>
          </a:lstStyle>
          <a:p>
            <a:fld id="{82EF782E-A2CC-41A6-A203-2B1D3FE14BB3}" type="datetimeFigureOut">
              <a:rPr lang="sl-SI" smtClean="0"/>
              <a:t>16.09.2026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2"/>
          </p:nvPr>
        </p:nvSpPr>
        <p:spPr>
          <a:xfrm>
            <a:off x="9" y="9431602"/>
            <a:ext cx="2946347" cy="498214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3"/>
          </p:nvPr>
        </p:nvSpPr>
        <p:spPr>
          <a:xfrm>
            <a:off x="3851351" y="9431602"/>
            <a:ext cx="2946347" cy="498214"/>
          </a:xfrm>
          <a:prstGeom prst="rect">
            <a:avLst/>
          </a:prstGeom>
        </p:spPr>
        <p:txBody>
          <a:bodyPr vert="horz" lIns="91711" tIns="45856" rIns="91711" bIns="45856" rtlCol="0" anchor="b"/>
          <a:lstStyle>
            <a:lvl1pPr algn="r">
              <a:defRPr sz="1200"/>
            </a:lvl1pPr>
          </a:lstStyle>
          <a:p>
            <a:fld id="{4E7544AF-EE6D-4B89-A253-4C333F808F6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08895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7088" cy="49855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50587" y="1"/>
            <a:ext cx="2947088" cy="498555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fld id="{1F17B8F0-6EB7-46B2-90FF-EB7ACEAAD756}" type="datetimeFigureOut">
              <a:rPr lang="sl-SI" smtClean="0"/>
              <a:t>16.09.2026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1" tIns="45875" rIns="91751" bIns="45875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79609" y="4779141"/>
            <a:ext cx="5440046" cy="3909050"/>
          </a:xfrm>
          <a:prstGeom prst="rect">
            <a:avLst/>
          </a:prstGeom>
        </p:spPr>
        <p:txBody>
          <a:bodyPr vert="horz" lIns="91751" tIns="45875" rIns="91751" bIns="45875" rtlCol="0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9431259"/>
            <a:ext cx="2947088" cy="498555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50587" y="9431259"/>
            <a:ext cx="2947088" cy="498555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fld id="{2D27C441-CB21-4967-B233-63D5A2AFAC78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346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slov in na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z na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ica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kartice z ime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nično ali neresnič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7" name="Rectangle 46"/>
          <p:cNvSpPr/>
          <p:nvPr/>
        </p:nvSpPr>
        <p:spPr>
          <a:xfrm>
            <a:off x="6198795" y="-21511"/>
            <a:ext cx="46736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11154" y="2708476"/>
            <a:ext cx="4417807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11154" y="4421081"/>
            <a:ext cx="4413071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l-SI"/>
              <a:t>Uredite slog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318325" y="1516829"/>
            <a:ext cx="28448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071360" y="5719967"/>
            <a:ext cx="3775456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198795" y="5719967"/>
            <a:ext cx="858221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85968570"/>
      </p:ext>
    </p:extLst>
  </p:cSld>
  <p:clrMapOvr>
    <a:masterClrMapping/>
  </p:clrMapOvr>
  <p:transition spd="slow">
    <p:push dir="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057180"/>
      </p:ext>
    </p:extLst>
  </p:cSld>
  <p:clrMapOvr>
    <a:masterClrMapping/>
  </p:clrMapOvr>
  <p:transition spd="slow">
    <p:push dir="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194" y="2900830"/>
            <a:ext cx="8849957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8194" y="4267201"/>
            <a:ext cx="8849956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447083"/>
      </p:ext>
    </p:extLst>
  </p:cSld>
  <p:clrMapOvr>
    <a:masterClrMapping/>
  </p:clrMapOvr>
  <p:transition spd="slow">
    <p:push dir="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89888" y="2313432"/>
            <a:ext cx="4559808" cy="349300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313431"/>
            <a:ext cx="4559808" cy="349300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871435"/>
      </p:ext>
    </p:extLst>
  </p:cSld>
  <p:clrMapOvr>
    <a:masterClrMapping/>
  </p:clrMapOvr>
  <p:transition spd="slow">
    <p:push dir="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2815" y="2316009"/>
            <a:ext cx="407619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8961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82450" y="2316010"/>
            <a:ext cx="4074289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536" y="2974695"/>
            <a:ext cx="4559808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950312"/>
      </p:ext>
    </p:extLst>
  </p:cSld>
  <p:clrMapOvr>
    <a:masterClrMapping/>
  </p:clrMapOvr>
  <p:transition spd="slow">
    <p:push dir="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644155"/>
      </p:ext>
    </p:extLst>
  </p:cSld>
  <p:clrMapOvr>
    <a:masterClrMapping/>
  </p:clrMapOvr>
  <p:transition spd="slow">
    <p:push dir="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08247"/>
      </p:ext>
    </p:extLst>
  </p:cSld>
  <p:clrMapOvr>
    <a:masterClrMapping/>
  </p:clrMapOvr>
  <p:transition spd="slow">
    <p:push dir="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7" name="Rectangle 56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8" name="Rectangle 57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7859" y="856527"/>
            <a:ext cx="4120587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9777" y="2657435"/>
            <a:ext cx="4406096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5456" y="4136994"/>
            <a:ext cx="4398379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</p:spTree>
    <p:extLst>
      <p:ext uri="{BB962C8B-B14F-4D97-AF65-F5344CB8AC3E}">
        <p14:creationId xmlns:p14="http://schemas.microsoft.com/office/powerpoint/2010/main" val="3710743170"/>
      </p:ext>
    </p:extLst>
  </p:cSld>
  <p:clrMapOvr>
    <a:masterClrMapping/>
  </p:clrMapOvr>
  <p:transition spd="slow">
    <p:push dir="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509872" y="0"/>
            <a:ext cx="13243109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6081656" y="-21511"/>
            <a:ext cx="4905488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1" name="Rectangle 10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2" name="Rectangle 101"/>
          <p:cNvSpPr/>
          <p:nvPr/>
        </p:nvSpPr>
        <p:spPr>
          <a:xfrm>
            <a:off x="1207429" y="601884"/>
            <a:ext cx="4749676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5" name="Rectangle 104"/>
          <p:cNvSpPr/>
          <p:nvPr/>
        </p:nvSpPr>
        <p:spPr>
          <a:xfrm>
            <a:off x="6201185" y="6088284"/>
            <a:ext cx="46736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12565" y="2660904"/>
            <a:ext cx="4401312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0278" y="693795"/>
            <a:ext cx="4479497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l-SI"/>
              <a:t>Kliknite ikono, če želite dodati sliko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12841" y="4133089"/>
            <a:ext cx="4400764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88597" y="5724836"/>
            <a:ext cx="4658219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974167"/>
      </p:ext>
    </p:extLst>
  </p:cSld>
  <p:clrMapOvr>
    <a:masterClrMapping/>
  </p:clrMapOvr>
  <p:transition spd="slow">
    <p:push dir="u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806833"/>
      </p:ext>
    </p:extLst>
  </p:cSld>
  <p:clrMapOvr>
    <a:masterClrMapping/>
  </p:clrMapOvr>
  <p:transition spd="slow">
    <p:push dir="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1030147"/>
            <a:ext cx="1979271" cy="4780344"/>
          </a:xfrm>
        </p:spPr>
        <p:txBody>
          <a:bodyPr vert="eaVert" anchor="ctr"/>
          <a:lstStyle/>
          <a:p>
            <a:r>
              <a:rPr lang="sl-SI"/>
              <a:t>Uredite slog naslova matrice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04395" y="1030147"/>
            <a:ext cx="7231605" cy="4780344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922316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ransition spd="slow">
    <p:push dir="u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>
                <a:shade val="94000"/>
                <a:satMod val="114000"/>
                <a:lumMod val="96000"/>
              </a:schemeClr>
            </a:gs>
            <a:gs pos="62000">
              <a:schemeClr val="bg2">
                <a:tint val="92000"/>
                <a:shade val="66000"/>
                <a:satMod val="110000"/>
                <a:lumMod val="80000"/>
              </a:schemeClr>
            </a:gs>
            <a:gs pos="100000">
              <a:schemeClr val="bg2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406400" y="0"/>
            <a:ext cx="13243109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00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00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609600" y="333488"/>
            <a:ext cx="109728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0" name="Rectangle 69"/>
          <p:cNvSpPr/>
          <p:nvPr/>
        </p:nvSpPr>
        <p:spPr>
          <a:xfrm>
            <a:off x="6081656" y="-21511"/>
            <a:ext cx="4905488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1" name="Rectangle 70"/>
          <p:cNvSpPr/>
          <p:nvPr/>
        </p:nvSpPr>
        <p:spPr>
          <a:xfrm>
            <a:off x="6198795" y="-21510"/>
            <a:ext cx="46736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91320" y="1027664"/>
            <a:ext cx="9366325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l-SI"/>
              <a:t>Uredite slog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1323" y="2323652"/>
            <a:ext cx="9036423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96517" y="22449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8597" y="5852161"/>
            <a:ext cx="46695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98795" y="224492"/>
            <a:ext cx="17762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45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 spd="slow">
    <p:push dir="u"/>
  </p:transition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75000">
              <a:srgbClr val="F9F9F9"/>
            </a:gs>
            <a:gs pos="100000">
              <a:srgbClr val="E7E7E7"/>
            </a:gs>
            <a:gs pos="43000">
              <a:schemeClr val="bg1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>
            <a:extLst>
              <a:ext uri="{FF2B5EF4-FFF2-40B4-BE49-F238E27FC236}">
                <a16:creationId xmlns:a16="http://schemas.microsoft.com/office/drawing/2014/main" id="{6C2986C0-32B4-41DE-9D62-25CA030E5F4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815" y="308377"/>
            <a:ext cx="4731631" cy="1361482"/>
          </a:xfrm>
          <a:prstGeom prst="rect">
            <a:avLst/>
          </a:prstGeom>
        </p:spPr>
      </p:pic>
      <p:sp>
        <p:nvSpPr>
          <p:cNvPr id="7" name="Naslov 1">
            <a:extLst>
              <a:ext uri="{FF2B5EF4-FFF2-40B4-BE49-F238E27FC236}">
                <a16:creationId xmlns:a16="http://schemas.microsoft.com/office/drawing/2014/main" id="{A90FFCF1-F184-495D-ACC0-E5733C1649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5021" y="2778550"/>
            <a:ext cx="8707217" cy="1828801"/>
          </a:xfrm>
        </p:spPr>
        <p:txBody>
          <a:bodyPr>
            <a:noAutofit/>
          </a:bodyPr>
          <a:lstStyle/>
          <a:p>
            <a:pPr algn="ctr"/>
            <a:r>
              <a:rPr lang="sl-SI" sz="32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</a:t>
            </a:r>
            <a: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ROGRAM SOFINANCIRANJA ZAGOTAVLJANJA </a:t>
            </a:r>
            <a:b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JAVNIH NAJEMNIH IN JAVNIH NAJEMNIH OSKRBOVANIH STANOVANJ </a:t>
            </a:r>
            <a:b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V LETIH 2026 DO 2029</a:t>
            </a:r>
            <a:b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</a:br>
            <a:b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sl-SI" sz="2800" dirty="0">
                <a:solidFill>
                  <a:srgbClr val="4F852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- SPLOŠNO</a:t>
            </a:r>
          </a:p>
        </p:txBody>
      </p:sp>
      <p:sp>
        <p:nvSpPr>
          <p:cNvPr id="8" name="Podnaslov 2">
            <a:extLst>
              <a:ext uri="{FF2B5EF4-FFF2-40B4-BE49-F238E27FC236}">
                <a16:creationId xmlns:a16="http://schemas.microsoft.com/office/drawing/2014/main" id="{06F7A614-8BA8-42CB-9F7D-0AEC04E92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59" y="5858064"/>
            <a:ext cx="9440034" cy="691559"/>
          </a:xfrm>
        </p:spPr>
        <p:txBody>
          <a:bodyPr>
            <a:noAutofit/>
          </a:bodyPr>
          <a:lstStyle/>
          <a:p>
            <a:pPr algn="ctr"/>
            <a:r>
              <a:rPr lang="sl-SI" sz="1800" b="1" dirty="0">
                <a:solidFill>
                  <a:srgbClr val="9A998C"/>
                </a:solidFill>
                <a:effectLst/>
                <a:latin typeface="Abadi Extra Light" panose="020B0604020202020204" pitchFamily="34" charset="0"/>
                <a:ea typeface="+mj-ea"/>
              </a:rPr>
              <a:t>Ljubljana, september 2026</a:t>
            </a:r>
            <a:br>
              <a:rPr lang="sl-SI" sz="1800" b="1" dirty="0">
                <a:solidFill>
                  <a:srgbClr val="9A998C"/>
                </a:solidFill>
                <a:effectLst/>
                <a:latin typeface="Abadi Extra Light" panose="020B0604020202020204" pitchFamily="34" charset="0"/>
                <a:ea typeface="+mj-ea"/>
              </a:rPr>
            </a:br>
            <a:r>
              <a:rPr lang="sl-SI" sz="1800" b="1" dirty="0">
                <a:solidFill>
                  <a:srgbClr val="9A998C"/>
                </a:solidFill>
                <a:effectLst/>
                <a:latin typeface="Abadi Extra Light" panose="020B0604020202020204" pitchFamily="34" charset="0"/>
                <a:ea typeface="+mj-ea"/>
              </a:rPr>
              <a:t>SSRS</a:t>
            </a:r>
          </a:p>
        </p:txBody>
      </p:sp>
    </p:spTree>
    <p:extLst>
      <p:ext uri="{BB962C8B-B14F-4D97-AF65-F5344CB8AC3E}">
        <p14:creationId xmlns:p14="http://schemas.microsoft.com/office/powerpoint/2010/main" val="2189856688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50767B-66C3-41A4-AB4F-824B86938C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8" y="0"/>
            <a:ext cx="1354151" cy="575716"/>
          </a:xfrm>
          <a:prstGeom prst="rect">
            <a:avLst/>
          </a:pr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Naslov 7">
            <a:extLst>
              <a:ext uri="{FF2B5EF4-FFF2-40B4-BE49-F238E27FC236}">
                <a16:creationId xmlns:a16="http://schemas.microsoft.com/office/drawing/2014/main" id="{B1982F8E-7DEB-4D78-B582-348E3A2A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OSNOVNA IZHODIŠČA</a:t>
            </a:r>
            <a:endParaRPr lang="sl-SI" dirty="0"/>
          </a:p>
        </p:txBody>
      </p:sp>
      <p:sp>
        <p:nvSpPr>
          <p:cNvPr id="9" name="Označba mesta vsebine 8">
            <a:extLst>
              <a:ext uri="{FF2B5EF4-FFF2-40B4-BE49-F238E27FC236}">
                <a16:creationId xmlns:a16="http://schemas.microsoft.com/office/drawing/2014/main" id="{A4D677BC-045E-4071-8ED1-AE6A186F38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68580" indent="0">
              <a:buNone/>
            </a:pPr>
            <a:r>
              <a:rPr lang="sl-SI" b="1" dirty="0"/>
              <a:t> Podlaga za sprejem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l-SI" dirty="0"/>
              <a:t>Zakon o financiranju in spodbujanju gradnje javnih najemnih stanovanj (Uradni list RS, št. 57/25 in 112/25)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l-SI" dirty="0"/>
              <a:t>148. člena Stanovanjskega zakona (SZ-1, (Uradni list RS, št. 69/03, 18/04 – ZVKSES, 47/06 – ZEN, 45/08 – </a:t>
            </a:r>
            <a:r>
              <a:rPr lang="sl-SI" dirty="0" err="1"/>
              <a:t>ZVEtL</a:t>
            </a:r>
            <a:r>
              <a:rPr lang="sl-SI" dirty="0"/>
              <a:t>, 57/08, 62/10 – ZUPJS, 56/11 – </a:t>
            </a:r>
            <a:r>
              <a:rPr lang="sl-SI" dirty="0" err="1"/>
              <a:t>odl</a:t>
            </a:r>
            <a:r>
              <a:rPr lang="sl-SI" dirty="0"/>
              <a:t>. US, 87/11, 40/12 – ZUJF, 14/17 – </a:t>
            </a:r>
            <a:r>
              <a:rPr lang="sl-SI" dirty="0" err="1"/>
              <a:t>odl</a:t>
            </a:r>
            <a:r>
              <a:rPr lang="sl-SI" dirty="0"/>
              <a:t>. US, 27/17, 59/19, 189/20 – ZFRO, 90/21, 18/23 – ZDU-1O in 77/23 – odl.US, 78/23 - ZUNPEOVE, 95/23 - ZIUOPZP, 131/23 - ZORZFS, 13/24, 18/24, 61/24, 57/25, v nadaljevanju SZ-1) 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sl-SI" dirty="0"/>
              <a:t>Akta o ustanovitvi Stanovanjskega sklada Republike Slovenije kot javnega sklada (Uradni list RS, št. 6/11, 60/17, 17/18, 4/19, 31/21, 132/23 in 87/24)</a:t>
            </a:r>
          </a:p>
          <a:p>
            <a:pPr>
              <a:buFont typeface="Courier New" panose="02070309020205020404" pitchFamily="49" charset="0"/>
              <a:buChar char="o"/>
            </a:pPr>
            <a:endParaRPr lang="sl-SI" dirty="0"/>
          </a:p>
          <a:p>
            <a:pPr marL="68580" indent="0">
              <a:buNone/>
            </a:pPr>
            <a:r>
              <a:rPr lang="sl-SI" b="1" dirty="0"/>
              <a:t>Sredstva</a:t>
            </a:r>
          </a:p>
          <a:p>
            <a:pPr marL="68580" indent="0">
              <a:buNone/>
            </a:pPr>
            <a:endParaRPr lang="sl-SI" dirty="0"/>
          </a:p>
          <a:p>
            <a:r>
              <a:rPr lang="sl-SI" dirty="0"/>
              <a:t>50 mio EUR, iz sredstev dokapitalizacije SSRS v letu 2026, skladno s sklepom Vlade, št. skladno s sklepom Vlade RS, št. 47602-4/2026/3 z dne 25. 2. 2026</a:t>
            </a:r>
            <a:br>
              <a:rPr lang="sl-SI" dirty="0"/>
            </a:br>
            <a:endParaRPr lang="sl-SI" dirty="0"/>
          </a:p>
          <a:p>
            <a:r>
              <a:rPr lang="sl-SI" dirty="0"/>
              <a:t>sukcesivna poraba v letih do konca 2029 oz. do zaključka in celotne realizacije projekta najkasneje do konca leta 2032.</a:t>
            </a:r>
          </a:p>
          <a:p>
            <a:pPr marL="68580" indent="0">
              <a:buNone/>
            </a:pPr>
            <a:endParaRPr lang="sl-SI" dirty="0"/>
          </a:p>
          <a:p>
            <a:pPr marL="68580" indent="0">
              <a:buNone/>
            </a:pPr>
            <a:r>
              <a:rPr lang="sl-SI" b="1" dirty="0"/>
              <a:t>Oblika sofinanciranja</a:t>
            </a:r>
          </a:p>
          <a:p>
            <a:pPr marL="68580" indent="0">
              <a:buNone/>
            </a:pPr>
            <a:endParaRPr lang="sl-SI" dirty="0"/>
          </a:p>
          <a:p>
            <a:r>
              <a:rPr lang="sl-SI" dirty="0"/>
              <a:t>Program je namenjen -</a:t>
            </a:r>
            <a:r>
              <a:rPr lang="sl-SI" b="1" dirty="0"/>
              <a:t> SOFINANCIRANJU</a:t>
            </a:r>
            <a:r>
              <a:rPr lang="sl-SI" dirty="0"/>
              <a:t> in sicer v obliki : </a:t>
            </a:r>
            <a:r>
              <a:rPr lang="sl-SI" b="1" dirty="0"/>
              <a:t>SOINVESTIRANJA </a:t>
            </a:r>
            <a:r>
              <a:rPr lang="sl-SI" dirty="0"/>
              <a:t>(do 50% vrednosti investicijskega projekta) investicijskih projektov  </a:t>
            </a:r>
            <a:r>
              <a:rPr lang="sl-SI" b="1" dirty="0"/>
              <a:t>za pridobivanje novih javnih najemnih stanovanj (JNS) in novih javnih najemnih oskrbovanih stanovanj (JNOS</a:t>
            </a:r>
            <a:r>
              <a:rPr lang="sl-SI" dirty="0"/>
              <a:t>)</a:t>
            </a:r>
          </a:p>
          <a:p>
            <a:endParaRPr lang="sl-SI" dirty="0"/>
          </a:p>
          <a:p>
            <a:endParaRPr lang="sl-SI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69C1C64F-C718-415D-944D-5DCC848FB8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2299" y="122734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045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50767B-66C3-41A4-AB4F-824B86938C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8" y="0"/>
            <a:ext cx="1354151" cy="575716"/>
          </a:xfrm>
          <a:prstGeom prst="rect">
            <a:avLst/>
          </a:pr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Naslov 12">
            <a:extLst>
              <a:ext uri="{FF2B5EF4-FFF2-40B4-BE49-F238E27FC236}">
                <a16:creationId xmlns:a16="http://schemas.microsoft.com/office/drawing/2014/main" id="{AC1C741B-B820-48A6-A446-0A8F871547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POSTOPEK IN VELJAVNOST</a:t>
            </a:r>
          </a:p>
        </p:txBody>
      </p:sp>
      <p:sp>
        <p:nvSpPr>
          <p:cNvPr id="14" name="Označba mesta vsebine 13">
            <a:extLst>
              <a:ext uri="{FF2B5EF4-FFF2-40B4-BE49-F238E27FC236}">
                <a16:creationId xmlns:a16="http://schemas.microsoft.com/office/drawing/2014/main" id="{7B36F548-9D46-4DD6-AA92-C9458A3FDED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68580" indent="0">
              <a:buNone/>
            </a:pPr>
            <a:r>
              <a:rPr lang="sl-SI" b="1" dirty="0"/>
              <a:t>Obravnava vlog</a:t>
            </a:r>
            <a:endParaRPr lang="sl-SI" dirty="0"/>
          </a:p>
          <a:p>
            <a:r>
              <a:rPr lang="sl-SI" dirty="0"/>
              <a:t>vloga se odda na predpisanem obrazcu z obveznimi prilogami;</a:t>
            </a:r>
          </a:p>
          <a:p>
            <a:r>
              <a:rPr lang="sl-SI" dirty="0"/>
              <a:t>SSRS preveri dokumentacijo in lahko zahteva dopolnitve; rok največ do 1 meseca; izjemoma 3 mesece; v kolikor ne dopolni v roku, se šteje, da je prosilec odstopil </a:t>
            </a:r>
          </a:p>
          <a:p>
            <a:r>
              <a:rPr lang="sl-SI" dirty="0"/>
              <a:t>o popolnih vlogah odloča Nadzorni svet SSRS na predlog uprave;</a:t>
            </a:r>
          </a:p>
          <a:p>
            <a:endParaRPr lang="sl-SI" dirty="0"/>
          </a:p>
        </p:txBody>
      </p:sp>
      <p:sp>
        <p:nvSpPr>
          <p:cNvPr id="15" name="Označba mesta vsebine 14">
            <a:extLst>
              <a:ext uri="{FF2B5EF4-FFF2-40B4-BE49-F238E27FC236}">
                <a16:creationId xmlns:a16="http://schemas.microsoft.com/office/drawing/2014/main" id="{7EB00DCD-F233-4115-B32E-42AB0F842A6F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pPr marL="68580" indent="0">
              <a:buNone/>
            </a:pPr>
            <a:r>
              <a:rPr lang="sl-SI" b="1" dirty="0"/>
              <a:t> Veljavnost</a:t>
            </a:r>
            <a:endParaRPr lang="sl-SI" dirty="0"/>
          </a:p>
          <a:p>
            <a:r>
              <a:rPr lang="sl-SI" dirty="0"/>
              <a:t>program velja do porabe sredstev oziroma najpozneje do 31. 12. 2029; projekti se lahko zaključujejo najkasneje do konca 2032.</a:t>
            </a:r>
          </a:p>
          <a:p>
            <a:r>
              <a:rPr lang="sl-SI" dirty="0"/>
              <a:t>Prosilci o  vloga katerih je bilo že odločeno na seji NS SSRS in so ji že bila oddeljena sredstva v okviru predhodnega programa v letih 2024/2025 in so odstopili od vloge iz razloga na strani prosilca – in z istim projektom ne more kandidirati po tem Razpisu . Vloge se zavržejo. </a:t>
            </a:r>
          </a:p>
          <a:p>
            <a:endParaRPr lang="sl-SI" dirty="0"/>
          </a:p>
        </p:txBody>
      </p:sp>
      <p:pic>
        <p:nvPicPr>
          <p:cNvPr id="16" name="Slika 15">
            <a:extLst>
              <a:ext uri="{FF2B5EF4-FFF2-40B4-BE49-F238E27FC236}">
                <a16:creationId xmlns:a16="http://schemas.microsoft.com/office/drawing/2014/main" id="{F63E6331-D2DF-4488-97F9-BF195F31C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8643" y="1475570"/>
            <a:ext cx="7715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36269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50767B-66C3-41A4-AB4F-824B86938C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8" y="0"/>
            <a:ext cx="1354151" cy="575716"/>
          </a:xfrm>
          <a:prstGeom prst="rect">
            <a:avLst/>
          </a:pr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AC4542FC-E6FB-48CC-B6A3-58D34EACC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PROSILCI IN OBLIKE </a:t>
            </a:r>
            <a:b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</a:br>
            <a: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PRIDOBIVANJA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407E492-95BB-44E1-824B-D303CC0D9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1320" y="2357558"/>
            <a:ext cx="9036423" cy="3508977"/>
          </a:xfrm>
        </p:spPr>
        <p:txBody>
          <a:bodyPr>
            <a:normAutofit fontScale="40000" lnSpcReduction="20000"/>
          </a:bodyPr>
          <a:lstStyle/>
          <a:p>
            <a:pPr marL="68580" indent="0">
              <a:buNone/>
            </a:pPr>
            <a:r>
              <a:rPr lang="sl-SI" sz="4500" b="1" dirty="0"/>
              <a:t>Upravičeni prosilci: 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/>
              <a:t> </a:t>
            </a:r>
            <a:r>
              <a:rPr lang="sl-SI" sz="3500" dirty="0">
                <a:solidFill>
                  <a:srgbClr val="2D3439"/>
                </a:solidFill>
                <a:latin typeface="Century Gothic" panose="020B0502020202020204" pitchFamily="34" charset="0"/>
              </a:rPr>
              <a:t>lokalne skupnosti, 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solidFill>
                  <a:srgbClr val="2D3439"/>
                </a:solidFill>
                <a:latin typeface="Century Gothic" panose="020B0502020202020204" pitchFamily="34" charset="0"/>
              </a:rPr>
              <a:t> javni nepremičninski (stanovanjski) skladi , katerih ustanovitelj je lokalna skupnost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solidFill>
                  <a:srgbClr val="2D3439"/>
                </a:solidFill>
                <a:latin typeface="Century Gothic" panose="020B0502020202020204" pitchFamily="34" charset="0"/>
              </a:rPr>
              <a:t> pravne osebe, vpisane v register neprofitnih stanovanjskih organizacij iz 151. člena SZ-1.</a:t>
            </a:r>
          </a:p>
          <a:p>
            <a:pPr marL="68580" indent="0">
              <a:buNone/>
            </a:pPr>
            <a:endParaRPr lang="sl-SI" sz="4000" b="1" dirty="0"/>
          </a:p>
          <a:p>
            <a:pPr marL="68580" indent="0">
              <a:buNone/>
            </a:pPr>
            <a:r>
              <a:rPr lang="sl-SI" sz="4500" b="1" dirty="0"/>
              <a:t> Načini in oblike pridobivanja novih JNS in JNOS</a:t>
            </a:r>
          </a:p>
          <a:p>
            <a:pPr marL="68580" indent="0">
              <a:buNone/>
            </a:pPr>
            <a:endParaRPr lang="sl-SI" dirty="0"/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latin typeface="Century Gothic" panose="020B0502020202020204" pitchFamily="34" charset="0"/>
              </a:rPr>
              <a:t>novogradnja,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latin typeface="Century Gothic" panose="020B0502020202020204" pitchFamily="34" charset="0"/>
              </a:rPr>
              <a:t>rekonstrukcija, 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latin typeface="Century Gothic" panose="020B0502020202020204" pitchFamily="34" charset="0"/>
              </a:rPr>
              <a:t>nakup novih/rekonstruiranih JNS in JNOS od tretjega subjekta, </a:t>
            </a:r>
          </a:p>
          <a:p>
            <a:pPr>
              <a:buFont typeface="Courier New" panose="02070309020205020404" pitchFamily="49" charset="0"/>
              <a:buChar char="o"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500" dirty="0">
                <a:latin typeface="Century Gothic" panose="020B0502020202020204" pitchFamily="34" charset="0"/>
              </a:rPr>
              <a:t>sprememba namembnosti.</a:t>
            </a:r>
          </a:p>
          <a:p>
            <a:pPr marL="68580" indent="0">
              <a:buNone/>
              <a:defRPr sz="1220">
                <a:solidFill>
                  <a:srgbClr val="2D3439"/>
                </a:solidFill>
                <a:latin typeface="Arial"/>
              </a:defRPr>
            </a:pPr>
            <a:endParaRPr lang="sl-SI" sz="4500" b="1" dirty="0"/>
          </a:p>
          <a:p>
            <a:pPr marL="68580" indent="0">
              <a:buNone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4500" b="1" dirty="0"/>
              <a:t> Potrebe po stanovanjskih enotah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600" dirty="0">
                <a:solidFill>
                  <a:srgbClr val="2D3439"/>
                </a:solidFill>
                <a:latin typeface="Century Gothic" panose="020B0502020202020204" pitchFamily="34" charset="0"/>
              </a:rPr>
              <a:t> Obvezno je dokazilo o dejanskih potrebah po JNS/JNOS.</a:t>
            </a:r>
          </a:p>
          <a:p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738CDDA-E7CF-4264-BD82-E71C562191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8480" y="3625234"/>
            <a:ext cx="809625" cy="819150"/>
          </a:xfrm>
          <a:prstGeom prst="rect">
            <a:avLst/>
          </a:prstGeom>
        </p:spPr>
      </p:pic>
      <p:pic>
        <p:nvPicPr>
          <p:cNvPr id="9" name="Grafika 8" descr="Povezave">
            <a:extLst>
              <a:ext uri="{FF2B5EF4-FFF2-40B4-BE49-F238E27FC236}">
                <a16:creationId xmlns:a16="http://schemas.microsoft.com/office/drawing/2014/main" id="{9198FF85-8B96-412B-A6BC-913DFA98AD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9816" y="147762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2159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50767B-66C3-41A4-AB4F-824B86938C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8" y="0"/>
            <a:ext cx="1354151" cy="575716"/>
          </a:xfrm>
          <a:prstGeom prst="rect">
            <a:avLst/>
          </a:pr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Naslov 5">
            <a:extLst>
              <a:ext uri="{FF2B5EF4-FFF2-40B4-BE49-F238E27FC236}">
                <a16:creationId xmlns:a16="http://schemas.microsoft.com/office/drawing/2014/main" id="{8A409984-513B-4070-99EE-44283A5E6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PRAVNA UREJENOST NEPREMIČNIN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0A18CA18-5962-467C-AC8D-33C28133B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r>
              <a:rPr lang="sl-SI" sz="3000" b="1" dirty="0">
                <a:solidFill>
                  <a:srgbClr val="1F384C"/>
                </a:solidFill>
                <a:latin typeface="Century Gothic" panose="020B0502020202020204" pitchFamily="34" charset="0"/>
              </a:rPr>
              <a:t>Obremenitev nepremičnin</a:t>
            </a:r>
          </a:p>
          <a:p>
            <a:r>
              <a:rPr lang="sl-SI" sz="1200" dirty="0">
                <a:solidFill>
                  <a:srgbClr val="2D3439"/>
                </a:solidFill>
                <a:latin typeface="Century Gothic" panose="020B0502020202020204" pitchFamily="34" charset="0"/>
              </a:rPr>
              <a:t>Nepremičnina (zemljišče, objekt, del objekta) ne sme biti obremenjena; po potrebi je treba zagotoviti izbrisna dovoljenja.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>
                <a:latin typeface="Century Gothic" panose="020B0502020202020204" pitchFamily="34" charset="0"/>
              </a:rPr>
              <a:t> Dopustne so le obremenitve, ki ne ovirajo projekta (npr. služnosti v javno korist/javni interes).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>
                <a:latin typeface="Century Gothic" panose="020B0502020202020204" pitchFamily="34" charset="0"/>
              </a:rPr>
              <a:t>O sprejemljivosti oz. dopustnosti obremenitev se presoja v vsakem konkretnem primeru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endParaRPr lang="sl-SI" dirty="0"/>
          </a:p>
          <a:p>
            <a:pPr marL="68580" indent="0">
              <a:spcBef>
                <a:spcPts val="800"/>
              </a:spcBef>
              <a:buNone/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sz="3600" b="1" dirty="0">
                <a:solidFill>
                  <a:srgbClr val="1F384C"/>
                </a:solidFill>
                <a:latin typeface="Century Gothic" panose="020B0502020202020204" pitchFamily="34" charset="0"/>
              </a:rPr>
              <a:t> </a:t>
            </a:r>
            <a:r>
              <a:rPr lang="sl-SI" sz="3000" b="1" dirty="0">
                <a:solidFill>
                  <a:srgbClr val="1F384C"/>
                </a:solidFill>
                <a:latin typeface="Century Gothic" panose="020B0502020202020204" pitchFamily="34" charset="0"/>
              </a:rPr>
              <a:t>Odtujitev nepremičnin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>
                <a:latin typeface="Century Gothic" panose="020B0502020202020204" pitchFamily="34" charset="0"/>
              </a:rPr>
              <a:t>predhodno soglasje SSRS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>
                <a:latin typeface="Century Gothic" panose="020B0502020202020204" pitchFamily="34" charset="0"/>
              </a:rPr>
              <a:t>prosilec mora podati obrazloženo vlogo o kateri odloča Nadzori svet SSRS.</a:t>
            </a:r>
          </a:p>
          <a:p>
            <a:pPr>
              <a:spcBef>
                <a:spcPts val="800"/>
              </a:spcBef>
              <a:defRPr sz="1220">
                <a:solidFill>
                  <a:srgbClr val="2D3439"/>
                </a:solidFill>
                <a:latin typeface="Arial"/>
              </a:defRPr>
            </a:pPr>
            <a:r>
              <a:rPr lang="sl-SI" dirty="0">
                <a:latin typeface="Century Gothic" panose="020B0502020202020204" pitchFamily="34" charset="0"/>
              </a:rPr>
              <a:t>zoper odločitev NS SSRS ni možna pritožba, zahteva za vrnitev v prejšnje stanje ali ugovor. </a:t>
            </a:r>
          </a:p>
          <a:p>
            <a:endParaRPr lang="sl-SI" dirty="0"/>
          </a:p>
        </p:txBody>
      </p:sp>
      <p:pic>
        <p:nvPicPr>
          <p:cNvPr id="15" name="Grafika 14" descr="Zemljevid z risalnim žebljičkom">
            <a:extLst>
              <a:ext uri="{FF2B5EF4-FFF2-40B4-BE49-F238E27FC236}">
                <a16:creationId xmlns:a16="http://schemas.microsoft.com/office/drawing/2014/main" id="{41841C39-5B72-4297-AE3D-83E3D88AB7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15719" y="3570636"/>
            <a:ext cx="1015007" cy="1015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3963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ka 1">
            <a:extLst>
              <a:ext uri="{FF2B5EF4-FFF2-40B4-BE49-F238E27FC236}">
                <a16:creationId xmlns:a16="http://schemas.microsoft.com/office/drawing/2014/main" id="{A650767B-66C3-41A4-AB4F-824B86938C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1568" y="0"/>
            <a:ext cx="1354151" cy="575716"/>
          </a:xfrm>
          <a:prstGeom prst="rect">
            <a:avLst/>
          </a:prstGeom>
        </p:spPr>
      </p:pic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64BDC43-05F4-4F7F-9EFF-B70AFE715D55}"/>
              </a:ext>
            </a:extLst>
          </p:cNvPr>
          <p:cNvSpPr txBox="1">
            <a:spLocks/>
          </p:cNvSpPr>
          <p:nvPr/>
        </p:nvSpPr>
        <p:spPr>
          <a:xfrm>
            <a:off x="1167914" y="2001160"/>
            <a:ext cx="8045379" cy="28117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7432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2471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32588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517904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92024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121408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76000"/>
              <a:buFont typeface="Wingdings 2" pitchFamily="18" charset="2"/>
              <a:buChar char="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900" indent="0">
              <a:buFont typeface="Wingdings 2" pitchFamily="18" charset="2"/>
              <a:buNone/>
            </a:pPr>
            <a:endParaRPr lang="sl-SI" sz="1200" b="1" dirty="0">
              <a:solidFill>
                <a:schemeClr val="tx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" name="Označba mesta vsebine 2">
            <a:extLst>
              <a:ext uri="{FF2B5EF4-FFF2-40B4-BE49-F238E27FC236}">
                <a16:creationId xmlns:a16="http://schemas.microsoft.com/office/drawing/2014/main" id="{3AE9C92C-2812-4BB8-9F54-7D8EB0C83E20}"/>
              </a:ext>
            </a:extLst>
          </p:cNvPr>
          <p:cNvSpPr txBox="1">
            <a:spLocks/>
          </p:cNvSpPr>
          <p:nvPr/>
        </p:nvSpPr>
        <p:spPr>
          <a:xfrm>
            <a:off x="3200058" y="2415009"/>
            <a:ext cx="6872894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Autofit/>
          </a:bodyPr>
          <a:lstStyle>
            <a:lvl1pPr marL="3429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2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1pPr>
            <a:lvl2pPr marL="72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8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2pPr>
            <a:lvl3pPr marL="102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6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3pPr>
            <a:lvl4pPr marL="1386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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4pPr>
            <a:lvl5pPr marL="167400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5pPr>
            <a:lvl6pPr marL="20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6pPr>
            <a:lvl7pPr marL="240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7pPr>
            <a:lvl8pPr marL="278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8pPr>
            <a:lvl9pPr marL="310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  <a:defRPr sz="14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marL="585450" lvl="1" indent="-171450" algn="just">
              <a:buFont typeface="Wingdings" panose="05000000000000000000" pitchFamily="2" charset="2"/>
              <a:buChar char="v"/>
            </a:pPr>
            <a:endParaRPr lang="sl-SI" sz="1100" dirty="0">
              <a:effectLst/>
              <a:latin typeface="Century Gothic" panose="020B0502020202020204" pitchFamily="34" charset="0"/>
              <a:ea typeface="+mj-ea"/>
            </a:endParaRPr>
          </a:p>
          <a:p>
            <a:pPr marL="414000" lvl="1" indent="0" algn="just">
              <a:buNone/>
            </a:pPr>
            <a:r>
              <a:rPr lang="sl-SI" sz="1000" dirty="0">
                <a:effectLst/>
                <a:latin typeface="Century Gothic" panose="020B0502020202020204" pitchFamily="34" charset="0"/>
                <a:ea typeface="+mj-ea"/>
              </a:rPr>
              <a:t>).</a:t>
            </a:r>
          </a:p>
        </p:txBody>
      </p:sp>
      <p:sp>
        <p:nvSpPr>
          <p:cNvPr id="7" name="Naslov 1">
            <a:extLst>
              <a:ext uri="{FF2B5EF4-FFF2-40B4-BE49-F238E27FC236}">
                <a16:creationId xmlns:a16="http://schemas.microsoft.com/office/drawing/2014/main" id="{63D08DA6-68F1-4B01-9500-8AF0740DA5AD}"/>
              </a:ext>
            </a:extLst>
          </p:cNvPr>
          <p:cNvSpPr txBox="1">
            <a:spLocks/>
          </p:cNvSpPr>
          <p:nvPr/>
        </p:nvSpPr>
        <p:spPr>
          <a:xfrm>
            <a:off x="1239631" y="898039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sl-SI" sz="1800" b="1" dirty="0">
              <a:solidFill>
                <a:srgbClr val="4F8528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Naslov 4">
            <a:extLst>
              <a:ext uri="{FF2B5EF4-FFF2-40B4-BE49-F238E27FC236}">
                <a16:creationId xmlns:a16="http://schemas.microsoft.com/office/drawing/2014/main" id="{6F867C98-F122-414A-A989-62A1FE723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sz="3600" b="1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rgbClr val="4F8528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  <a:latin typeface="Century Gothic" panose="020B0502020202020204" pitchFamily="34" charset="0"/>
                <a:ea typeface="Ebrima" panose="02000000000000000000" pitchFamily="2" charset="0"/>
                <a:cs typeface="Ebrima" panose="02000000000000000000" pitchFamily="2" charset="0"/>
              </a:rPr>
              <a:t>ZAVAROVANJE SOFINANCIRANJA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AC177C3-9666-42A9-880E-7C56980594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sl-SI" sz="2800" b="1" dirty="0"/>
              <a:t>Dopustne oblike:</a:t>
            </a:r>
            <a:endParaRPr lang="sl-SI" sz="2800" dirty="0"/>
          </a:p>
          <a:p>
            <a:r>
              <a:rPr lang="sl-SI" sz="2000" dirty="0"/>
              <a:t>bančna garancija;</a:t>
            </a:r>
          </a:p>
          <a:p>
            <a:r>
              <a:rPr lang="sl-SI" sz="2000" dirty="0"/>
              <a:t>kavcijsko zavarovanje pri zavarovalnici ;</a:t>
            </a:r>
          </a:p>
          <a:p>
            <a:r>
              <a:rPr lang="sl-SI" sz="2000" dirty="0"/>
              <a:t>poroštvo lokalne skupnosti v skladu z ZJF-G</a:t>
            </a:r>
          </a:p>
          <a:p>
            <a:r>
              <a:rPr lang="sl-SI" sz="2000" dirty="0"/>
              <a:t>menica*</a:t>
            </a:r>
          </a:p>
          <a:p>
            <a:r>
              <a:rPr lang="sl-SI" sz="2000" dirty="0"/>
              <a:t>zastava ustrezne neobremenjene nepremičnine**;</a:t>
            </a:r>
          </a:p>
          <a:p>
            <a:r>
              <a:rPr lang="sl-SI" sz="2000" dirty="0"/>
              <a:t>zastava zasedenih stanovanj v lasti prosilca**</a:t>
            </a:r>
          </a:p>
          <a:p>
            <a:pPr marL="68580" indent="0">
              <a:buNone/>
            </a:pPr>
            <a:endParaRPr lang="sl-SI" dirty="0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9BE69124-9F2C-4155-A28F-D617560160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9956" y="2435325"/>
            <a:ext cx="771525" cy="7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2798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ladko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2302</TotalTime>
  <Words>634</Words>
  <Application>Microsoft Office PowerPoint</Application>
  <PresentationFormat>Širokozaslonsko</PresentationFormat>
  <Paragraphs>67</Paragraphs>
  <Slides>6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10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6</vt:i4>
      </vt:variant>
    </vt:vector>
  </HeadingPairs>
  <TitlesOfParts>
    <vt:vector size="18" baseType="lpstr">
      <vt:lpstr>Abadi Extra Light</vt:lpstr>
      <vt:lpstr>Arial</vt:lpstr>
      <vt:lpstr>Calibri</vt:lpstr>
      <vt:lpstr>Century Gothic</vt:lpstr>
      <vt:lpstr>Courier New</vt:lpstr>
      <vt:lpstr>Ebrima</vt:lpstr>
      <vt:lpstr>Trebuchet MS</vt:lpstr>
      <vt:lpstr>Wingdings</vt:lpstr>
      <vt:lpstr>Wingdings 2</vt:lpstr>
      <vt:lpstr>Wingdings 3</vt:lpstr>
      <vt:lpstr>Gladko</vt:lpstr>
      <vt:lpstr>Austin</vt:lpstr>
      <vt:lpstr>PROGRAM SOFINANCIRANJA ZAGOTAVLJANJA  JAVNIH NAJEMNIH IN JAVNIH NAJEMNIH OSKRBOVANIH STANOVANJ  V LETIH 2026 DO 2029  - SPLOŠNO</vt:lpstr>
      <vt:lpstr>OSNOVNA IZHODIŠČA</vt:lpstr>
      <vt:lpstr>POSTOPEK IN VELJAVNOST</vt:lpstr>
      <vt:lpstr>PROSILCI IN OBLIKE  PRIDOBIVANJA</vt:lpstr>
      <vt:lpstr>PRAVNA UREJENOST NEPREMIČNIN</vt:lpstr>
      <vt:lpstr>ZAVAROVANJE SOFINANCIRANJA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PowerPointova predstavitev</dc:title>
  <dc:creator>Alenka Kern</dc:creator>
  <cp:lastModifiedBy>Alenka Ninkovič</cp:lastModifiedBy>
  <cp:revision>232</cp:revision>
  <cp:lastPrinted>2026-09-14T06:06:56Z</cp:lastPrinted>
  <dcterms:created xsi:type="dcterms:W3CDTF">2022-06-16T13:53:02Z</dcterms:created>
  <dcterms:modified xsi:type="dcterms:W3CDTF">2026-09-16T08:15:33Z</dcterms:modified>
</cp:coreProperties>
</file>