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0" r:id="rId2"/>
  </p:sldMasterIdLst>
  <p:notesMasterIdLst>
    <p:notesMasterId r:id="rId23"/>
  </p:notesMasterIdLst>
  <p:handoutMasterIdLst>
    <p:handoutMasterId r:id="rId24"/>
  </p:handoutMasterIdLst>
  <p:sldIdLst>
    <p:sldId id="256" r:id="rId3"/>
    <p:sldId id="308" r:id="rId4"/>
    <p:sldId id="311" r:id="rId5"/>
    <p:sldId id="312" r:id="rId6"/>
    <p:sldId id="313" r:id="rId7"/>
    <p:sldId id="315" r:id="rId8"/>
    <p:sldId id="310" r:id="rId9"/>
    <p:sldId id="270" r:id="rId10"/>
    <p:sldId id="259" r:id="rId11"/>
    <p:sldId id="309" r:id="rId12"/>
    <p:sldId id="314" r:id="rId13"/>
    <p:sldId id="271" r:id="rId14"/>
    <p:sldId id="260" r:id="rId15"/>
    <p:sldId id="262" r:id="rId16"/>
    <p:sldId id="274" r:id="rId17"/>
    <p:sldId id="273" r:id="rId18"/>
    <p:sldId id="275" r:id="rId19"/>
    <p:sldId id="307" r:id="rId20"/>
    <p:sldId id="278" r:id="rId21"/>
    <p:sldId id="279" r:id="rId22"/>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jnistvo" initials="T" lastIdx="1" clrIdx="0">
    <p:extLst>
      <p:ext uri="{19B8F6BF-5375-455C-9EA6-DF929625EA0E}">
        <p15:presenceInfo xmlns:p15="http://schemas.microsoft.com/office/powerpoint/2012/main" userId="S-1-5-21-920839093-322518014-232593158-13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528"/>
    <a:srgbClr val="9A998C"/>
    <a:srgbClr val="32AC4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124" d="100"/>
          <a:sy n="124" d="100"/>
        </p:scale>
        <p:origin x="240" y="10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sl-SI" sz="1600" b="1" dirty="0"/>
              <a:t>Število javnih najemnih stanovanj po regijah</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sl-SI"/>
        </a:p>
      </c:txPr>
    </c:title>
    <c:autoTitleDeleted val="0"/>
    <c:plotArea>
      <c:layout/>
      <c:barChart>
        <c:barDir val="col"/>
        <c:grouping val="clustered"/>
        <c:varyColors val="0"/>
        <c:ser>
          <c:idx val="0"/>
          <c:order val="0"/>
          <c:tx>
            <c:v>SSRS</c:v>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sl-S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'Prikaz po regijah'!$A$5:$A$16</c:f>
              <c:strCache>
                <c:ptCount val="12"/>
                <c:pt idx="0">
                  <c:v>POMURSKA REGIJA</c:v>
                </c:pt>
                <c:pt idx="1">
                  <c:v>PODRAVSKA REGIJA</c:v>
                </c:pt>
                <c:pt idx="2">
                  <c:v>KOROŠKA REGIJA</c:v>
                </c:pt>
                <c:pt idx="3">
                  <c:v>SAVINJSKA REGIJA</c:v>
                </c:pt>
                <c:pt idx="4">
                  <c:v>ZASAVSKA REGIJA</c:v>
                </c:pt>
                <c:pt idx="5">
                  <c:v>POSAVSKA REGIJA</c:v>
                </c:pt>
                <c:pt idx="6">
                  <c:v>JUGOVZHODNA SLOVENIJA</c:v>
                </c:pt>
                <c:pt idx="7">
                  <c:v>OSREDNJESLOVENSKA REGIJA</c:v>
                </c:pt>
                <c:pt idx="8">
                  <c:v>GORENJSKA REGIJA</c:v>
                </c:pt>
                <c:pt idx="9">
                  <c:v>NOTRANJSKO - KRAŠKA REGIJA</c:v>
                </c:pt>
                <c:pt idx="10">
                  <c:v>GORIŠKA REGIJA</c:v>
                </c:pt>
                <c:pt idx="11">
                  <c:v>OBALNO - KRAŠKA REGIJA</c:v>
                </c:pt>
              </c:strCache>
            </c:strRef>
          </c:cat>
          <c:val>
            <c:numRef>
              <c:f>'Prikaz po regijah'!$C$5:$C$16</c:f>
              <c:numCache>
                <c:formatCode>General</c:formatCode>
                <c:ptCount val="12"/>
                <c:pt idx="0">
                  <c:v>44</c:v>
                </c:pt>
                <c:pt idx="1">
                  <c:v>215</c:v>
                </c:pt>
                <c:pt idx="2">
                  <c:v>123</c:v>
                </c:pt>
                <c:pt idx="3">
                  <c:v>270</c:v>
                </c:pt>
                <c:pt idx="4">
                  <c:v>74</c:v>
                </c:pt>
                <c:pt idx="5">
                  <c:v>0</c:v>
                </c:pt>
                <c:pt idx="6">
                  <c:v>51</c:v>
                </c:pt>
                <c:pt idx="7">
                  <c:v>200</c:v>
                </c:pt>
                <c:pt idx="8">
                  <c:v>11</c:v>
                </c:pt>
                <c:pt idx="9">
                  <c:v>28</c:v>
                </c:pt>
                <c:pt idx="10">
                  <c:v>33</c:v>
                </c:pt>
                <c:pt idx="11">
                  <c:v>112</c:v>
                </c:pt>
              </c:numCache>
            </c:numRef>
          </c:val>
          <c:extLst>
            <c:ext xmlns:c16="http://schemas.microsoft.com/office/drawing/2014/chart" uri="{C3380CC4-5D6E-409C-BE32-E72D297353CC}">
              <c16:uniqueId val="{00000000-1DD1-491F-A405-462D5FED007C}"/>
            </c:ext>
          </c:extLst>
        </c:ser>
        <c:ser>
          <c:idx val="1"/>
          <c:order val="1"/>
          <c:tx>
            <c:v>Občina</c:v>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sl-S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'Prikaz po regijah'!$A$5:$A$16</c:f>
              <c:strCache>
                <c:ptCount val="12"/>
                <c:pt idx="0">
                  <c:v>POMURSKA REGIJA</c:v>
                </c:pt>
                <c:pt idx="1">
                  <c:v>PODRAVSKA REGIJA</c:v>
                </c:pt>
                <c:pt idx="2">
                  <c:v>KOROŠKA REGIJA</c:v>
                </c:pt>
                <c:pt idx="3">
                  <c:v>SAVINJSKA REGIJA</c:v>
                </c:pt>
                <c:pt idx="4">
                  <c:v>ZASAVSKA REGIJA</c:v>
                </c:pt>
                <c:pt idx="5">
                  <c:v>POSAVSKA REGIJA</c:v>
                </c:pt>
                <c:pt idx="6">
                  <c:v>JUGOVZHODNA SLOVENIJA</c:v>
                </c:pt>
                <c:pt idx="7">
                  <c:v>OSREDNJESLOVENSKA REGIJA</c:v>
                </c:pt>
                <c:pt idx="8">
                  <c:v>GORENJSKA REGIJA</c:v>
                </c:pt>
                <c:pt idx="9">
                  <c:v>NOTRANJSKO - KRAŠKA REGIJA</c:v>
                </c:pt>
                <c:pt idx="10">
                  <c:v>GORIŠKA REGIJA</c:v>
                </c:pt>
                <c:pt idx="11">
                  <c:v>OBALNO - KRAŠKA REGIJA</c:v>
                </c:pt>
              </c:strCache>
            </c:strRef>
          </c:cat>
          <c:val>
            <c:numRef>
              <c:f>'Prikaz po regijah'!$D$5:$D$16</c:f>
              <c:numCache>
                <c:formatCode>General</c:formatCode>
                <c:ptCount val="12"/>
                <c:pt idx="0">
                  <c:v>48</c:v>
                </c:pt>
                <c:pt idx="1">
                  <c:v>153</c:v>
                </c:pt>
                <c:pt idx="2">
                  <c:v>94</c:v>
                </c:pt>
                <c:pt idx="3">
                  <c:v>403</c:v>
                </c:pt>
                <c:pt idx="4">
                  <c:v>70</c:v>
                </c:pt>
                <c:pt idx="5">
                  <c:v>0</c:v>
                </c:pt>
                <c:pt idx="6">
                  <c:v>63</c:v>
                </c:pt>
                <c:pt idx="7">
                  <c:v>1070</c:v>
                </c:pt>
                <c:pt idx="8">
                  <c:v>24</c:v>
                </c:pt>
                <c:pt idx="9">
                  <c:v>22</c:v>
                </c:pt>
                <c:pt idx="10">
                  <c:v>57</c:v>
                </c:pt>
                <c:pt idx="11">
                  <c:v>226</c:v>
                </c:pt>
              </c:numCache>
            </c:numRef>
          </c:val>
          <c:extLst>
            <c:ext xmlns:c16="http://schemas.microsoft.com/office/drawing/2014/chart" uri="{C3380CC4-5D6E-409C-BE32-E72D297353CC}">
              <c16:uniqueId val="{00000001-1DD1-491F-A405-462D5FED007C}"/>
            </c:ext>
          </c:extLst>
        </c:ser>
        <c:dLbls>
          <c:showLegendKey val="0"/>
          <c:showVal val="0"/>
          <c:showCatName val="0"/>
          <c:showSerName val="0"/>
          <c:showPercent val="0"/>
          <c:showBubbleSize val="0"/>
        </c:dLbls>
        <c:gapWidth val="219"/>
        <c:overlap val="-27"/>
        <c:axId val="1124458784"/>
        <c:axId val="1124448224"/>
      </c:barChart>
      <c:catAx>
        <c:axId val="112445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1124448224"/>
        <c:crosses val="autoZero"/>
        <c:auto val="1"/>
        <c:lblAlgn val="ctr"/>
        <c:lblOffset val="100"/>
        <c:noMultiLvlLbl val="0"/>
      </c:catAx>
      <c:valAx>
        <c:axId val="112444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112445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l-SI"/>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400" b="1" i="0" u="none" strike="noStrike" kern="1200" spc="0" baseline="0">
                <a:solidFill>
                  <a:schemeClr val="tx1">
                    <a:lumMod val="65000"/>
                    <a:lumOff val="35000"/>
                  </a:schemeClr>
                </a:solidFill>
                <a:latin typeface="+mn-lt"/>
                <a:ea typeface="+mn-ea"/>
                <a:cs typeface="+mn-cs"/>
              </a:defRPr>
            </a:pPr>
            <a:r>
              <a:rPr lang="sl-SI" sz="1600" b="1"/>
              <a:t>Sredstva</a:t>
            </a:r>
            <a:r>
              <a:rPr lang="sl-SI" sz="1600" b="1" baseline="0"/>
              <a:t> </a:t>
            </a:r>
            <a:r>
              <a:rPr lang="sl-SI" sz="1600" b="1"/>
              <a:t>soinvestitorstvo in posojila </a:t>
            </a:r>
          </a:p>
          <a:p>
            <a:pPr algn="ctr">
              <a:defRPr b="1"/>
            </a:pPr>
            <a:r>
              <a:rPr lang="sl-SI" sz="1600" b="1"/>
              <a:t>(2001-2026)</a:t>
            </a:r>
          </a:p>
        </c:rich>
      </c:tx>
      <c:layout>
        <c:manualLayout>
          <c:xMode val="edge"/>
          <c:yMode val="edge"/>
          <c:x val="0.33698537394673"/>
          <c:y val="3.0769034237763802E-2"/>
        </c:manualLayout>
      </c:layout>
      <c:overlay val="0"/>
      <c:spPr>
        <a:noFill/>
        <a:ln>
          <a:noFill/>
        </a:ln>
        <a:effectLst/>
      </c:spPr>
      <c:txPr>
        <a:bodyPr rot="0" spcFirstLastPara="1" vertOverflow="ellipsis" vert="horz" wrap="square" anchor="ctr" anchorCtr="1"/>
        <a:lstStyle/>
        <a:p>
          <a:pPr algn="ctr">
            <a:defRPr sz="1400" b="1" i="0" u="none" strike="noStrike" kern="1200" spc="0" baseline="0">
              <a:solidFill>
                <a:schemeClr val="tx1">
                  <a:lumMod val="65000"/>
                  <a:lumOff val="35000"/>
                </a:schemeClr>
              </a:solidFill>
              <a:latin typeface="+mn-lt"/>
              <a:ea typeface="+mn-ea"/>
              <a:cs typeface="+mn-cs"/>
            </a:defRPr>
          </a:pPr>
          <a:endParaRPr lang="sl-SI"/>
        </a:p>
      </c:txPr>
    </c:title>
    <c:autoTitleDeleted val="0"/>
    <c:plotArea>
      <c:layout/>
      <c:barChart>
        <c:barDir val="col"/>
        <c:grouping val="clustered"/>
        <c:varyColors val="0"/>
        <c:ser>
          <c:idx val="0"/>
          <c:order val="0"/>
          <c:tx>
            <c:v>Soinvestitorstvo</c:v>
          </c:tx>
          <c:spPr>
            <a:solidFill>
              <a:srgbClr val="002060"/>
            </a:solidFill>
            <a:ln>
              <a:noFill/>
            </a:ln>
            <a:effectLst/>
          </c:spPr>
          <c:invertIfNegative val="0"/>
          <c:dLbls>
            <c:dLbl>
              <c:idx val="7"/>
              <c:layout>
                <c:manualLayout>
                  <c:x val="-6.5795376999221991E-3"/>
                  <c:y val="-5.59436986141160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E59-430C-9B76-DFE40E68343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sl-S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'Prikaz po regijah'!$A$5:$A$16</c:f>
              <c:strCache>
                <c:ptCount val="12"/>
                <c:pt idx="0">
                  <c:v>POMURSKA REGIJA</c:v>
                </c:pt>
                <c:pt idx="1">
                  <c:v>PODRAVSKA REGIJA</c:v>
                </c:pt>
                <c:pt idx="2">
                  <c:v>KOROŠKA REGIJA</c:v>
                </c:pt>
                <c:pt idx="3">
                  <c:v>SAVINJSKA REGIJA</c:v>
                </c:pt>
                <c:pt idx="4">
                  <c:v>ZASAVSKA REGIJA</c:v>
                </c:pt>
                <c:pt idx="5">
                  <c:v>POSAVSKA REGIJA</c:v>
                </c:pt>
                <c:pt idx="6">
                  <c:v>JUGOVZHODNA SLOVENIJA</c:v>
                </c:pt>
                <c:pt idx="7">
                  <c:v>OSREDNJESLOVENSKA REGIJA</c:v>
                </c:pt>
                <c:pt idx="8">
                  <c:v>GORENJSKA REGIJA</c:v>
                </c:pt>
                <c:pt idx="9">
                  <c:v>NOTRANJSKO - KRAŠKA REGIJA</c:v>
                </c:pt>
                <c:pt idx="10">
                  <c:v>GORIŠKA REGIJA</c:v>
                </c:pt>
                <c:pt idx="11">
                  <c:v>OBALNO - KRAŠKA REGIJA</c:v>
                </c:pt>
              </c:strCache>
            </c:strRef>
          </c:cat>
          <c:val>
            <c:numRef>
              <c:f>'Prikaz po regijah'!$E$5:$E$16</c:f>
              <c:numCache>
                <c:formatCode>0.0,," M €"</c:formatCode>
                <c:ptCount val="12"/>
                <c:pt idx="0">
                  <c:v>2160232.0156067437</c:v>
                </c:pt>
                <c:pt idx="1">
                  <c:v>12207663.749073612</c:v>
                </c:pt>
                <c:pt idx="2">
                  <c:v>6039817.6673593726</c:v>
                </c:pt>
                <c:pt idx="3">
                  <c:v>16346714.65670339</c:v>
                </c:pt>
                <c:pt idx="4">
                  <c:v>8984337.9623391759</c:v>
                </c:pt>
                <c:pt idx="5">
                  <c:v>0</c:v>
                </c:pt>
                <c:pt idx="6">
                  <c:v>6323912.8762326827</c:v>
                </c:pt>
                <c:pt idx="7">
                  <c:v>23923466.327830076</c:v>
                </c:pt>
                <c:pt idx="8">
                  <c:v>406005.88382573862</c:v>
                </c:pt>
                <c:pt idx="9">
                  <c:v>1376639.2605992323</c:v>
                </c:pt>
                <c:pt idx="10">
                  <c:v>1842296.9639959941</c:v>
                </c:pt>
                <c:pt idx="11">
                  <c:v>9269281.956095811</c:v>
                </c:pt>
              </c:numCache>
            </c:numRef>
          </c:val>
          <c:extLst>
            <c:ext xmlns:c16="http://schemas.microsoft.com/office/drawing/2014/chart" uri="{C3380CC4-5D6E-409C-BE32-E72D297353CC}">
              <c16:uniqueId val="{00000000-0E59-430C-9B76-DFE40E683432}"/>
            </c:ext>
          </c:extLst>
        </c:ser>
        <c:ser>
          <c:idx val="1"/>
          <c:order val="1"/>
          <c:tx>
            <c:v>Posojilo</c:v>
          </c:tx>
          <c:spPr>
            <a:solidFill>
              <a:schemeClr val="accent6">
                <a:lumMod val="60000"/>
                <a:lumOff val="40000"/>
              </a:schemeClr>
            </a:solidFill>
            <a:ln>
              <a:noFill/>
            </a:ln>
            <a:effectLst/>
          </c:spPr>
          <c:invertIfNegative val="0"/>
          <c:dLbls>
            <c:dLbl>
              <c:idx val="0"/>
              <c:layout>
                <c:manualLayout>
                  <c:x val="7.645819166744178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E59-430C-9B76-DFE40E683432}"/>
                </c:ext>
              </c:extLst>
            </c:dLbl>
            <c:dLbl>
              <c:idx val="1"/>
              <c:layout>
                <c:manualLayout>
                  <c:x val="6.3715159722868156E-3"/>
                  <c:y val="-9.853951479649047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E59-430C-9B76-DFE40E683432}"/>
                </c:ext>
              </c:extLst>
            </c:dLbl>
            <c:dLbl>
              <c:idx val="2"/>
              <c:layout>
                <c:manualLayout>
                  <c:x val="5.097212777829452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E59-430C-9B76-DFE40E683432}"/>
                </c:ext>
              </c:extLst>
            </c:dLbl>
            <c:dLbl>
              <c:idx val="3"/>
              <c:layout>
                <c:manualLayout>
                  <c:x val="8.9201223612015417E-3"/>
                  <c:y val="-9.853951479649047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E59-430C-9B76-DFE40E683432}"/>
                </c:ext>
              </c:extLst>
            </c:dLbl>
            <c:dLbl>
              <c:idx val="4"/>
              <c:layout>
                <c:manualLayout>
                  <c:x val="8.9553662973088765E-3"/>
                  <c:y val="2.844341846606499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E59-430C-9B76-DFE40E683432}"/>
                </c:ext>
              </c:extLst>
            </c:dLbl>
            <c:dLbl>
              <c:idx val="5"/>
              <c:layout>
                <c:manualLayout>
                  <c:x val="7.6458191667441782E-3"/>
                  <c:y val="1.61248341490975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E59-430C-9B76-DFE40E683432}"/>
                </c:ext>
              </c:extLst>
            </c:dLbl>
            <c:dLbl>
              <c:idx val="6"/>
              <c:layout>
                <c:manualLayout>
                  <c:x val="6.5795376999221028E-3"/>
                  <c:y val="5.59436986141160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E59-430C-9B76-DFE40E683432}"/>
                </c:ext>
              </c:extLst>
            </c:dLbl>
            <c:dLbl>
              <c:idx val="8"/>
              <c:layout>
                <c:manualLayout>
                  <c:x val="8.9201223612015417E-3"/>
                  <c:y val="1.3437361790914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E59-430C-9B76-DFE40E683432}"/>
                </c:ext>
              </c:extLst>
            </c:dLbl>
            <c:dLbl>
              <c:idx val="9"/>
              <c:layout>
                <c:manualLayout>
                  <c:x val="5.0972127778293585E-3"/>
                  <c:y val="8.062417074548789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E59-430C-9B76-DFE40E683432}"/>
                </c:ext>
              </c:extLst>
            </c:dLbl>
            <c:dLbl>
              <c:idx val="10"/>
              <c:layout>
                <c:manualLayout>
                  <c:x val="1.4017335139030994E-2"/>
                  <c:y val="8.06241707454869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E59-430C-9B76-DFE40E683432}"/>
                </c:ext>
              </c:extLst>
            </c:dLbl>
            <c:dLbl>
              <c:idx val="11"/>
              <c:layout>
                <c:manualLayout>
                  <c:x val="5.0972127778294522E-3"/>
                  <c:y val="-2.68747235818293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E59-430C-9B76-DFE40E68343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sl-S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'Prikaz po regijah'!$A$5:$A$16</c:f>
              <c:strCache>
                <c:ptCount val="12"/>
                <c:pt idx="0">
                  <c:v>POMURSKA REGIJA</c:v>
                </c:pt>
                <c:pt idx="1">
                  <c:v>PODRAVSKA REGIJA</c:v>
                </c:pt>
                <c:pt idx="2">
                  <c:v>KOROŠKA REGIJA</c:v>
                </c:pt>
                <c:pt idx="3">
                  <c:v>SAVINJSKA REGIJA</c:v>
                </c:pt>
                <c:pt idx="4">
                  <c:v>ZASAVSKA REGIJA</c:v>
                </c:pt>
                <c:pt idx="5">
                  <c:v>POSAVSKA REGIJA</c:v>
                </c:pt>
                <c:pt idx="6">
                  <c:v>JUGOVZHODNA SLOVENIJA</c:v>
                </c:pt>
                <c:pt idx="7">
                  <c:v>OSREDNJESLOVENSKA REGIJA</c:v>
                </c:pt>
                <c:pt idx="8">
                  <c:v>GORENJSKA REGIJA</c:v>
                </c:pt>
                <c:pt idx="9">
                  <c:v>NOTRANJSKO - KRAŠKA REGIJA</c:v>
                </c:pt>
                <c:pt idx="10">
                  <c:v>GORIŠKA REGIJA</c:v>
                </c:pt>
                <c:pt idx="11">
                  <c:v>OBALNO - KRAŠKA REGIJA</c:v>
                </c:pt>
              </c:strCache>
            </c:strRef>
          </c:cat>
          <c:val>
            <c:numRef>
              <c:f>'Prikaz po regijah'!$F$5:$F$16</c:f>
              <c:numCache>
                <c:formatCode>0.0,," M €"</c:formatCode>
                <c:ptCount val="12"/>
                <c:pt idx="0">
                  <c:v>0</c:v>
                </c:pt>
                <c:pt idx="1">
                  <c:v>201870.71</c:v>
                </c:pt>
                <c:pt idx="2">
                  <c:v>0</c:v>
                </c:pt>
                <c:pt idx="3">
                  <c:v>9203980.9399999995</c:v>
                </c:pt>
                <c:pt idx="4">
                  <c:v>4131770.67</c:v>
                </c:pt>
                <c:pt idx="5">
                  <c:v>0</c:v>
                </c:pt>
                <c:pt idx="6">
                  <c:v>70761.7</c:v>
                </c:pt>
                <c:pt idx="7">
                  <c:v>43716572.590000004</c:v>
                </c:pt>
                <c:pt idx="8">
                  <c:v>326882.28999999998</c:v>
                </c:pt>
                <c:pt idx="9">
                  <c:v>0</c:v>
                </c:pt>
                <c:pt idx="10">
                  <c:v>564565.6</c:v>
                </c:pt>
                <c:pt idx="11">
                  <c:v>6413694.5099999998</c:v>
                </c:pt>
              </c:numCache>
            </c:numRef>
          </c:val>
          <c:extLst>
            <c:ext xmlns:c16="http://schemas.microsoft.com/office/drawing/2014/chart" uri="{C3380CC4-5D6E-409C-BE32-E72D297353CC}">
              <c16:uniqueId val="{00000001-0E59-430C-9B76-DFE40E683432}"/>
            </c:ext>
          </c:extLst>
        </c:ser>
        <c:dLbls>
          <c:showLegendKey val="0"/>
          <c:showVal val="0"/>
          <c:showCatName val="0"/>
          <c:showSerName val="0"/>
          <c:showPercent val="0"/>
          <c:showBubbleSize val="0"/>
        </c:dLbls>
        <c:gapWidth val="219"/>
        <c:overlap val="-27"/>
        <c:axId val="1124458784"/>
        <c:axId val="1124448224"/>
      </c:barChart>
      <c:catAx>
        <c:axId val="112445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1124448224"/>
        <c:crosses val="autoZero"/>
        <c:auto val="1"/>
        <c:lblAlgn val="ctr"/>
        <c:lblOffset val="100"/>
        <c:noMultiLvlLbl val="0"/>
      </c:catAx>
      <c:valAx>
        <c:axId val="1124448224"/>
        <c:scaling>
          <c:orientation val="minMax"/>
        </c:scaling>
        <c:delete val="0"/>
        <c:axPos val="l"/>
        <c:majorGridlines>
          <c:spPr>
            <a:ln w="9525" cap="flat" cmpd="sng" algn="ctr">
              <a:solidFill>
                <a:schemeClr val="tx1">
                  <a:lumMod val="15000"/>
                  <a:lumOff val="85000"/>
                </a:schemeClr>
              </a:solidFill>
              <a:round/>
            </a:ln>
            <a:effectLst/>
          </c:spPr>
        </c:majorGridlines>
        <c:numFmt formatCode="0.0,,&quot; M €&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112445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l-SI"/>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00" b="1" i="0" u="none" strike="noStrike" kern="1200" spc="0" baseline="0">
                <a:solidFill>
                  <a:schemeClr val="tx1">
                    <a:lumMod val="65000"/>
                    <a:lumOff val="35000"/>
                  </a:schemeClr>
                </a:solidFill>
                <a:latin typeface="+mn-lt"/>
                <a:ea typeface="+mn-ea"/>
                <a:cs typeface="+mn-cs"/>
              </a:defRPr>
            </a:pPr>
            <a:r>
              <a:rPr lang="sl-SI" sz="1300" b="1" dirty="0"/>
              <a:t>Število najemnih oskrbovanih stanovanj po regijah</a:t>
            </a:r>
            <a:br>
              <a:rPr lang="sl-SI" sz="1300" b="1" dirty="0"/>
            </a:br>
            <a:r>
              <a:rPr lang="sl-SI" sz="1300" b="1" dirty="0"/>
              <a:t>2017-2026</a:t>
            </a:r>
          </a:p>
        </c:rich>
      </c:tx>
      <c:overlay val="0"/>
      <c:spPr>
        <a:noFill/>
        <a:ln>
          <a:noFill/>
        </a:ln>
        <a:effectLst/>
      </c:spPr>
      <c:txPr>
        <a:bodyPr rot="0" spcFirstLastPara="1" vertOverflow="ellipsis" vert="horz" wrap="square" anchor="ctr" anchorCtr="1"/>
        <a:lstStyle/>
        <a:p>
          <a:pPr>
            <a:defRPr sz="1300" b="1" i="0" u="none" strike="noStrike" kern="1200" spc="0" baseline="0">
              <a:solidFill>
                <a:schemeClr val="tx1">
                  <a:lumMod val="65000"/>
                  <a:lumOff val="35000"/>
                </a:schemeClr>
              </a:solidFill>
              <a:latin typeface="+mn-lt"/>
              <a:ea typeface="+mn-ea"/>
              <a:cs typeface="+mn-cs"/>
            </a:defRPr>
          </a:pPr>
          <a:endParaRPr lang="sl-SI"/>
        </a:p>
      </c:txPr>
    </c:title>
    <c:autoTitleDeleted val="0"/>
    <c:plotArea>
      <c:layout/>
      <c:barChart>
        <c:barDir val="col"/>
        <c:grouping val="clustered"/>
        <c:varyColors val="0"/>
        <c:ser>
          <c:idx val="0"/>
          <c:order val="0"/>
          <c:tx>
            <c:v>SSRS</c:v>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sl-S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'Prikaz po regijah 2017 - 2026'!$A$5:$A$16</c:f>
              <c:strCache>
                <c:ptCount val="5"/>
                <c:pt idx="0">
                  <c:v>POMURSKA REGIJA</c:v>
                </c:pt>
                <c:pt idx="1">
                  <c:v>PODRAVSKA REGIJA</c:v>
                </c:pt>
                <c:pt idx="2">
                  <c:v>SAVINJSKA REGIJA</c:v>
                </c:pt>
                <c:pt idx="3">
                  <c:v>ZASAVSKA REGIJA</c:v>
                </c:pt>
                <c:pt idx="4">
                  <c:v>POSAVSKA REGIJA</c:v>
                </c:pt>
              </c:strCache>
            </c:strRef>
          </c:cat>
          <c:val>
            <c:numRef>
              <c:f>'Prikaz po regijah 2017 - 2026'!$C$5:$C$16</c:f>
              <c:numCache>
                <c:formatCode>General</c:formatCode>
                <c:ptCount val="5"/>
                <c:pt idx="0" formatCode="#,##0">
                  <c:v>0</c:v>
                </c:pt>
                <c:pt idx="1">
                  <c:v>0</c:v>
                </c:pt>
                <c:pt idx="2">
                  <c:v>29</c:v>
                </c:pt>
                <c:pt idx="3">
                  <c:v>0</c:v>
                </c:pt>
                <c:pt idx="4">
                  <c:v>15</c:v>
                </c:pt>
              </c:numCache>
            </c:numRef>
          </c:val>
          <c:extLst>
            <c:ext xmlns:c16="http://schemas.microsoft.com/office/drawing/2014/chart" uri="{C3380CC4-5D6E-409C-BE32-E72D297353CC}">
              <c16:uniqueId val="{00000000-6558-4DAE-B17A-C263F2E1E1D3}"/>
            </c:ext>
          </c:extLst>
        </c:ser>
        <c:ser>
          <c:idx val="1"/>
          <c:order val="1"/>
          <c:tx>
            <c:v>Občina</c:v>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sl-S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'Prikaz po regijah 2017 - 2026'!$A$5:$A$16</c:f>
              <c:strCache>
                <c:ptCount val="5"/>
                <c:pt idx="0">
                  <c:v>POMURSKA REGIJA</c:v>
                </c:pt>
                <c:pt idx="1">
                  <c:v>PODRAVSKA REGIJA</c:v>
                </c:pt>
                <c:pt idx="2">
                  <c:v>SAVINJSKA REGIJA</c:v>
                </c:pt>
                <c:pt idx="3">
                  <c:v>ZASAVSKA REGIJA</c:v>
                </c:pt>
                <c:pt idx="4">
                  <c:v>POSAVSKA REGIJA</c:v>
                </c:pt>
              </c:strCache>
            </c:strRef>
          </c:cat>
          <c:val>
            <c:numRef>
              <c:f>'Prikaz po regijah 2017 - 2026'!$D$5:$D$16</c:f>
              <c:numCache>
                <c:formatCode>General</c:formatCode>
                <c:ptCount val="5"/>
                <c:pt idx="0" formatCode="#,##0">
                  <c:v>10</c:v>
                </c:pt>
                <c:pt idx="1">
                  <c:v>20</c:v>
                </c:pt>
                <c:pt idx="2">
                  <c:v>42</c:v>
                </c:pt>
                <c:pt idx="3">
                  <c:v>18</c:v>
                </c:pt>
                <c:pt idx="4">
                  <c:v>14</c:v>
                </c:pt>
              </c:numCache>
            </c:numRef>
          </c:val>
          <c:extLst>
            <c:ext xmlns:c16="http://schemas.microsoft.com/office/drawing/2014/chart" uri="{C3380CC4-5D6E-409C-BE32-E72D297353CC}">
              <c16:uniqueId val="{00000001-6558-4DAE-B17A-C263F2E1E1D3}"/>
            </c:ext>
          </c:extLst>
        </c:ser>
        <c:dLbls>
          <c:showLegendKey val="0"/>
          <c:showVal val="0"/>
          <c:showCatName val="0"/>
          <c:showSerName val="0"/>
          <c:showPercent val="0"/>
          <c:showBubbleSize val="0"/>
        </c:dLbls>
        <c:gapWidth val="219"/>
        <c:overlap val="-27"/>
        <c:axId val="1124458784"/>
        <c:axId val="1124448224"/>
      </c:barChart>
      <c:catAx>
        <c:axId val="112445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1124448224"/>
        <c:crosses val="autoZero"/>
        <c:auto val="1"/>
        <c:lblAlgn val="ctr"/>
        <c:lblOffset val="100"/>
        <c:noMultiLvlLbl val="0"/>
      </c:catAx>
      <c:valAx>
        <c:axId val="1124448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112445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l-S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l-SI"/>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l-SI"/>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300" b="1" i="0" u="none" strike="noStrike" kern="1200" spc="0" baseline="0">
                <a:solidFill>
                  <a:schemeClr val="tx1">
                    <a:lumMod val="65000"/>
                    <a:lumOff val="35000"/>
                  </a:schemeClr>
                </a:solidFill>
                <a:latin typeface="+mn-lt"/>
                <a:ea typeface="+mn-ea"/>
                <a:cs typeface="+mn-cs"/>
              </a:defRPr>
            </a:pPr>
            <a:r>
              <a:rPr lang="sl-SI" sz="1300" b="1" dirty="0"/>
              <a:t>Sredstva</a:t>
            </a:r>
            <a:r>
              <a:rPr lang="sl-SI" sz="1300" b="1" baseline="0" dirty="0"/>
              <a:t> </a:t>
            </a:r>
            <a:endParaRPr lang="sl-SI" sz="1300" b="1" dirty="0"/>
          </a:p>
          <a:p>
            <a:pPr>
              <a:defRPr sz="1300" b="1"/>
            </a:pPr>
            <a:r>
              <a:rPr lang="sl-SI" sz="1300" b="1" dirty="0"/>
              <a:t>soinvestitorstvo in posojila</a:t>
            </a:r>
          </a:p>
          <a:p>
            <a:pPr>
              <a:defRPr sz="1300" b="1"/>
            </a:pPr>
            <a:r>
              <a:rPr lang="sl-SI" sz="1300" b="1" dirty="0"/>
              <a:t> (2017-2026)</a:t>
            </a:r>
          </a:p>
        </c:rich>
      </c:tx>
      <c:layout>
        <c:manualLayout>
          <c:xMode val="edge"/>
          <c:yMode val="edge"/>
          <c:x val="0.27803129096236889"/>
          <c:y val="4.860962878155746E-3"/>
        </c:manualLayout>
      </c:layout>
      <c:overlay val="0"/>
      <c:spPr>
        <a:noFill/>
        <a:ln>
          <a:noFill/>
        </a:ln>
        <a:effectLst/>
      </c:spPr>
      <c:txPr>
        <a:bodyPr rot="0" spcFirstLastPara="1" vertOverflow="ellipsis" vert="horz" wrap="square" anchor="ctr" anchorCtr="1"/>
        <a:lstStyle/>
        <a:p>
          <a:pPr>
            <a:defRPr sz="1300" b="1" i="0" u="none" strike="noStrike" kern="1200" spc="0" baseline="0">
              <a:solidFill>
                <a:schemeClr val="tx1">
                  <a:lumMod val="65000"/>
                  <a:lumOff val="35000"/>
                </a:schemeClr>
              </a:solidFill>
              <a:latin typeface="+mn-lt"/>
              <a:ea typeface="+mn-ea"/>
              <a:cs typeface="+mn-cs"/>
            </a:defRPr>
          </a:pPr>
          <a:endParaRPr lang="sl-SI"/>
        </a:p>
      </c:txPr>
    </c:title>
    <c:autoTitleDeleted val="0"/>
    <c:plotArea>
      <c:layout/>
      <c:barChart>
        <c:barDir val="col"/>
        <c:grouping val="clustered"/>
        <c:varyColors val="0"/>
        <c:ser>
          <c:idx val="0"/>
          <c:order val="0"/>
          <c:tx>
            <c:v>Soinvestitorstvo</c:v>
          </c:tx>
          <c:spPr>
            <a:solidFill>
              <a:srgbClr val="002060"/>
            </a:solidFill>
            <a:ln>
              <a:noFill/>
            </a:ln>
            <a:effectLst/>
          </c:spPr>
          <c:invertIfNegative val="0"/>
          <c:dLbls>
            <c:dLbl>
              <c:idx val="0"/>
              <c:layout>
                <c:manualLayout>
                  <c:x val="-1.9929835322169485E-2"/>
                  <c:y val="4.9288805231598263E-3"/>
                </c:manualLayout>
              </c:layout>
              <c:spPr>
                <a:noFill/>
                <a:ln>
                  <a:noFill/>
                </a:ln>
                <a:effectLst/>
              </c:spPr>
              <c:txPr>
                <a:bodyPr rot="0" spcFirstLastPara="1" vertOverflow="ellipsis" vert="horz" wrap="square" lIns="38100" tIns="19050" rIns="38100" bIns="19050" anchor="ctr" anchorCtr="1">
                  <a:noAutofit/>
                </a:bodyPr>
                <a:lstStyle/>
                <a:p>
                  <a:pPr>
                    <a:defRPr sz="800" b="0" i="0" u="none" strike="noStrike" kern="1200" baseline="0">
                      <a:solidFill>
                        <a:schemeClr val="tx1">
                          <a:lumMod val="75000"/>
                          <a:lumOff val="25000"/>
                        </a:schemeClr>
                      </a:solidFill>
                      <a:latin typeface="+mn-lt"/>
                      <a:ea typeface="+mn-ea"/>
                      <a:cs typeface="+mn-cs"/>
                    </a:defRPr>
                  </a:pPr>
                  <a:endParaRPr lang="sl-SI"/>
                </a:p>
              </c:txPr>
              <c:showLegendKey val="0"/>
              <c:showVal val="1"/>
              <c:showCatName val="0"/>
              <c:showSerName val="0"/>
              <c:showPercent val="0"/>
              <c:showBubbleSize val="0"/>
              <c:extLst>
                <c:ext xmlns:c15="http://schemas.microsoft.com/office/drawing/2012/chart" uri="{CE6537A1-D6FC-4f65-9D91-7224C49458BB}">
                  <c15:layout>
                    <c:manualLayout>
                      <c:w val="8.7178793937832816E-2"/>
                      <c:h val="6.7846234451710549E-2"/>
                    </c:manualLayout>
                  </c15:layout>
                </c:ext>
                <c:ext xmlns:c16="http://schemas.microsoft.com/office/drawing/2014/chart" uri="{C3380CC4-5D6E-409C-BE32-E72D297353CC}">
                  <c16:uniqueId val="{00000004-D54B-4062-A21B-D4CDD82786AC}"/>
                </c:ext>
              </c:extLst>
            </c:dLbl>
            <c:dLbl>
              <c:idx val="1"/>
              <c:layout>
                <c:manualLayout>
                  <c:x val="-8.5413579952154945E-3"/>
                  <c:y val="9.857761046319924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54B-4062-A21B-D4CDD82786AC}"/>
                </c:ext>
              </c:extLst>
            </c:dLbl>
            <c:dLbl>
              <c:idx val="3"/>
              <c:layout>
                <c:manualLayout>
                  <c:x val="-8.5413579952155986E-3"/>
                  <c:y val="4.928880523159917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54B-4062-A21B-D4CDD82786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sl-S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'Prikaz po regijah 2017 - 2026'!$A$5:$A$16</c:f>
              <c:strCache>
                <c:ptCount val="5"/>
                <c:pt idx="0">
                  <c:v>POMURSKA REGIJA</c:v>
                </c:pt>
                <c:pt idx="1">
                  <c:v>PODRAVSKA REGIJA</c:v>
                </c:pt>
                <c:pt idx="2">
                  <c:v>SAVINJSKA REGIJA</c:v>
                </c:pt>
                <c:pt idx="3">
                  <c:v>ZASAVSKA REGIJA</c:v>
                </c:pt>
                <c:pt idx="4">
                  <c:v>POSAVSKA REGIJA</c:v>
                </c:pt>
              </c:strCache>
            </c:strRef>
          </c:cat>
          <c:val>
            <c:numRef>
              <c:f>'Prikaz po regijah 2017 - 2026'!$E$5:$E$16</c:f>
              <c:numCache>
                <c:formatCode>0.0,," M €"</c:formatCode>
                <c:ptCount val="5"/>
                <c:pt idx="0">
                  <c:v>0</c:v>
                </c:pt>
                <c:pt idx="1">
                  <c:v>0</c:v>
                </c:pt>
                <c:pt idx="2">
                  <c:v>2386051.0395</c:v>
                </c:pt>
                <c:pt idx="3">
                  <c:v>0</c:v>
                </c:pt>
                <c:pt idx="4">
                  <c:v>1331170.7</c:v>
                </c:pt>
              </c:numCache>
            </c:numRef>
          </c:val>
          <c:extLst>
            <c:ext xmlns:c16="http://schemas.microsoft.com/office/drawing/2014/chart" uri="{C3380CC4-5D6E-409C-BE32-E72D297353CC}">
              <c16:uniqueId val="{00000000-D54B-4062-A21B-D4CDD82786AC}"/>
            </c:ext>
          </c:extLst>
        </c:ser>
        <c:ser>
          <c:idx val="1"/>
          <c:order val="1"/>
          <c:tx>
            <c:v>Posojilo</c:v>
          </c:tx>
          <c:spPr>
            <a:solidFill>
              <a:schemeClr val="accent6">
                <a:lumMod val="60000"/>
                <a:lumOff val="40000"/>
              </a:schemeClr>
            </a:solidFill>
            <a:ln>
              <a:noFill/>
            </a:ln>
            <a:effectLst/>
          </c:spPr>
          <c:invertIfNegative val="0"/>
          <c:dLbls>
            <c:dLbl>
              <c:idx val="2"/>
              <c:layout>
                <c:manualLayout>
                  <c:x val="2.2776954653907985E-2"/>
                  <c:y val="-8.994698294395032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54B-4062-A21B-D4CDD82786AC}"/>
                </c:ext>
              </c:extLst>
            </c:dLbl>
            <c:dLbl>
              <c:idx val="4"/>
              <c:layout>
                <c:manualLayout>
                  <c:x val="1.9929835322169485E-2"/>
                  <c:y val="-9.036176572443662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54B-4062-A21B-D4CDD82786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sl-S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'Prikaz po regijah 2017 - 2026'!$A$5:$A$16</c:f>
              <c:strCache>
                <c:ptCount val="5"/>
                <c:pt idx="0">
                  <c:v>POMURSKA REGIJA</c:v>
                </c:pt>
                <c:pt idx="1">
                  <c:v>PODRAVSKA REGIJA</c:v>
                </c:pt>
                <c:pt idx="2">
                  <c:v>SAVINJSKA REGIJA</c:v>
                </c:pt>
                <c:pt idx="3">
                  <c:v>ZASAVSKA REGIJA</c:v>
                </c:pt>
                <c:pt idx="4">
                  <c:v>POSAVSKA REGIJA</c:v>
                </c:pt>
              </c:strCache>
            </c:strRef>
          </c:cat>
          <c:val>
            <c:numRef>
              <c:f>'Prikaz po regijah 2017 - 2026'!$F$5:$F$16</c:f>
              <c:numCache>
                <c:formatCode>0.0,," M €"</c:formatCode>
                <c:ptCount val="5"/>
                <c:pt idx="0">
                  <c:v>458805</c:v>
                </c:pt>
                <c:pt idx="1">
                  <c:v>2000000</c:v>
                </c:pt>
                <c:pt idx="2">
                  <c:v>796396.04</c:v>
                </c:pt>
                <c:pt idx="3">
                  <c:v>646050</c:v>
                </c:pt>
                <c:pt idx="4">
                  <c:v>0</c:v>
                </c:pt>
              </c:numCache>
            </c:numRef>
          </c:val>
          <c:extLst>
            <c:ext xmlns:c16="http://schemas.microsoft.com/office/drawing/2014/chart" uri="{C3380CC4-5D6E-409C-BE32-E72D297353CC}">
              <c16:uniqueId val="{00000001-D54B-4062-A21B-D4CDD82786AC}"/>
            </c:ext>
          </c:extLst>
        </c:ser>
        <c:dLbls>
          <c:showLegendKey val="0"/>
          <c:showVal val="0"/>
          <c:showCatName val="0"/>
          <c:showSerName val="0"/>
          <c:showPercent val="0"/>
          <c:showBubbleSize val="0"/>
        </c:dLbls>
        <c:gapWidth val="219"/>
        <c:overlap val="-27"/>
        <c:axId val="1124458784"/>
        <c:axId val="1124448224"/>
      </c:barChart>
      <c:catAx>
        <c:axId val="112445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1124448224"/>
        <c:crosses val="autoZero"/>
        <c:auto val="1"/>
        <c:lblAlgn val="ctr"/>
        <c:lblOffset val="100"/>
        <c:noMultiLvlLbl val="0"/>
      </c:catAx>
      <c:valAx>
        <c:axId val="1124448224"/>
        <c:scaling>
          <c:orientation val="minMax"/>
        </c:scaling>
        <c:delete val="0"/>
        <c:axPos val="l"/>
        <c:majorGridlines>
          <c:spPr>
            <a:ln w="9525" cap="flat" cmpd="sng" algn="ctr">
              <a:solidFill>
                <a:schemeClr val="tx1">
                  <a:lumMod val="15000"/>
                  <a:lumOff val="85000"/>
                </a:schemeClr>
              </a:solidFill>
              <a:round/>
            </a:ln>
            <a:effectLst/>
          </c:spPr>
        </c:majorGridlines>
        <c:numFmt formatCode="0.0,,&quot; M €&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l-SI"/>
          </a:p>
        </c:txPr>
        <c:crossAx val="112445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l-S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l-SI"/>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0.45908</cdr:x>
      <cdr:y>0.60162</cdr:y>
    </cdr:from>
    <cdr:to>
      <cdr:x>0.49758</cdr:x>
      <cdr:y>0.62702</cdr:y>
    </cdr:to>
    <cdr:sp macro="" textlink="">
      <cdr:nvSpPr>
        <cdr:cNvPr id="2" name="PoljeZBesedilom 1">
          <a:extLst xmlns:a="http://schemas.openxmlformats.org/drawingml/2006/main">
            <a:ext uri="{FF2B5EF4-FFF2-40B4-BE49-F238E27FC236}">
              <a16:creationId xmlns:a16="http://schemas.microsoft.com/office/drawing/2014/main" id="{C40F0DF7-A789-4E2E-83DB-01729C9E3780}"/>
            </a:ext>
          </a:extLst>
        </cdr:cNvPr>
        <cdr:cNvSpPr txBox="1"/>
      </cdr:nvSpPr>
      <cdr:spPr>
        <a:xfrm xmlns:a="http://schemas.openxmlformats.org/drawingml/2006/main">
          <a:off x="4198467" y="2594004"/>
          <a:ext cx="352167" cy="1095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sl-SI"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7" y="4"/>
            <a:ext cx="2945659" cy="498138"/>
          </a:xfrm>
          <a:prstGeom prst="rect">
            <a:avLst/>
          </a:prstGeom>
        </p:spPr>
        <p:txBody>
          <a:bodyPr vert="horz" lIns="91400" tIns="45701" rIns="91400" bIns="45701" rtlCol="0"/>
          <a:lstStyle>
            <a:lvl1pPr algn="l">
              <a:defRPr sz="1200"/>
            </a:lvl1pPr>
          </a:lstStyle>
          <a:p>
            <a:endParaRPr lang="sl-SI"/>
          </a:p>
        </p:txBody>
      </p:sp>
      <p:sp>
        <p:nvSpPr>
          <p:cNvPr id="3" name="Označba mesta datuma 2"/>
          <p:cNvSpPr>
            <a:spLocks noGrp="1"/>
          </p:cNvSpPr>
          <p:nvPr>
            <p:ph type="dt" sz="quarter" idx="1"/>
          </p:nvPr>
        </p:nvSpPr>
        <p:spPr>
          <a:xfrm>
            <a:off x="3850450" y="4"/>
            <a:ext cx="2945659" cy="498138"/>
          </a:xfrm>
          <a:prstGeom prst="rect">
            <a:avLst/>
          </a:prstGeom>
        </p:spPr>
        <p:txBody>
          <a:bodyPr vert="horz" lIns="91400" tIns="45701" rIns="91400" bIns="45701" rtlCol="0"/>
          <a:lstStyle>
            <a:lvl1pPr algn="r">
              <a:defRPr sz="1200"/>
            </a:lvl1pPr>
          </a:lstStyle>
          <a:p>
            <a:fld id="{82EF782E-A2CC-41A6-A203-2B1D3FE14BB3}" type="datetimeFigureOut">
              <a:rPr lang="sl-SI" smtClean="0"/>
              <a:t>14. 09. 2026</a:t>
            </a:fld>
            <a:endParaRPr lang="sl-SI"/>
          </a:p>
        </p:txBody>
      </p:sp>
      <p:sp>
        <p:nvSpPr>
          <p:cNvPr id="4" name="Označba mesta noge 3"/>
          <p:cNvSpPr>
            <a:spLocks noGrp="1"/>
          </p:cNvSpPr>
          <p:nvPr>
            <p:ph type="ftr" sz="quarter" idx="2"/>
          </p:nvPr>
        </p:nvSpPr>
        <p:spPr>
          <a:xfrm>
            <a:off x="7" y="9430094"/>
            <a:ext cx="2945659" cy="498134"/>
          </a:xfrm>
          <a:prstGeom prst="rect">
            <a:avLst/>
          </a:prstGeom>
        </p:spPr>
        <p:txBody>
          <a:bodyPr vert="horz" lIns="91400" tIns="45701" rIns="91400" bIns="45701" rtlCol="0" anchor="b"/>
          <a:lstStyle>
            <a:lvl1pPr algn="l">
              <a:defRPr sz="1200"/>
            </a:lvl1pPr>
          </a:lstStyle>
          <a:p>
            <a:endParaRPr lang="sl-SI"/>
          </a:p>
        </p:txBody>
      </p:sp>
      <p:sp>
        <p:nvSpPr>
          <p:cNvPr id="5" name="Označba mesta številke diapozitiva 4"/>
          <p:cNvSpPr>
            <a:spLocks noGrp="1"/>
          </p:cNvSpPr>
          <p:nvPr>
            <p:ph type="sldNum" sz="quarter" idx="3"/>
          </p:nvPr>
        </p:nvSpPr>
        <p:spPr>
          <a:xfrm>
            <a:off x="3850450" y="9430094"/>
            <a:ext cx="2945659" cy="498134"/>
          </a:xfrm>
          <a:prstGeom prst="rect">
            <a:avLst/>
          </a:prstGeom>
        </p:spPr>
        <p:txBody>
          <a:bodyPr vert="horz" lIns="91400" tIns="45701" rIns="91400" bIns="45701" rtlCol="0" anchor="b"/>
          <a:lstStyle>
            <a:lvl1pPr algn="r">
              <a:defRPr sz="1200"/>
            </a:lvl1pPr>
          </a:lstStyle>
          <a:p>
            <a:fld id="{4E7544AF-EE6D-4B89-A253-4C333F808F6A}" type="slidenum">
              <a:rPr lang="sl-SI" smtClean="0"/>
              <a:t>‹#›</a:t>
            </a:fld>
            <a:endParaRPr lang="sl-SI"/>
          </a:p>
        </p:txBody>
      </p:sp>
    </p:spTree>
    <p:extLst>
      <p:ext uri="{BB962C8B-B14F-4D97-AF65-F5344CB8AC3E}">
        <p14:creationId xmlns:p14="http://schemas.microsoft.com/office/powerpoint/2010/main" val="31508895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1F17B8F0-6EB7-46B2-90FF-EB7ACEAAD756}" type="datetimeFigureOut">
              <a:rPr lang="sl-SI" smtClean="0"/>
              <a:t>14. 09. 2026</a:t>
            </a:fld>
            <a:endParaRPr lang="sl-SI"/>
          </a:p>
        </p:txBody>
      </p:sp>
      <p:sp>
        <p:nvSpPr>
          <p:cNvPr id="4" name="Označba mesta stranske slik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2D27C441-CB21-4967-B233-63D5A2AFAC78}" type="slidenum">
              <a:rPr lang="sl-SI" smtClean="0"/>
              <a:t>‹#›</a:t>
            </a:fld>
            <a:endParaRPr lang="sl-SI"/>
          </a:p>
        </p:txBody>
      </p:sp>
    </p:spTree>
    <p:extLst>
      <p:ext uri="{BB962C8B-B14F-4D97-AF65-F5344CB8AC3E}">
        <p14:creationId xmlns:p14="http://schemas.microsoft.com/office/powerpoint/2010/main" val="2633461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fld id="{EFABABFD-613B-45F6-94FB-A2947D1834B7}" type="slidenum">
              <a:rPr lang="sl-SI" smtClean="0"/>
              <a:t>9</a:t>
            </a:fld>
            <a:endParaRPr lang="sl-SI"/>
          </a:p>
        </p:txBody>
      </p:sp>
    </p:spTree>
    <p:extLst>
      <p:ext uri="{BB962C8B-B14F-4D97-AF65-F5344CB8AC3E}">
        <p14:creationId xmlns:p14="http://schemas.microsoft.com/office/powerpoint/2010/main" val="1511495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fld id="{EFABABFD-613B-45F6-94FB-A2947D1834B7}" type="slidenum">
              <a:rPr lang="sl-SI" smtClean="0"/>
              <a:t>10</a:t>
            </a:fld>
            <a:endParaRPr lang="sl-SI"/>
          </a:p>
        </p:txBody>
      </p:sp>
    </p:spTree>
    <p:extLst>
      <p:ext uri="{BB962C8B-B14F-4D97-AF65-F5344CB8AC3E}">
        <p14:creationId xmlns:p14="http://schemas.microsoft.com/office/powerpoint/2010/main" val="237792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
        <p:nvSpPr>
          <p:cNvPr id="4" name="Označba mesta številke diapozitiva 3"/>
          <p:cNvSpPr>
            <a:spLocks noGrp="1"/>
          </p:cNvSpPr>
          <p:nvPr>
            <p:ph type="sldNum" sz="quarter" idx="5"/>
          </p:nvPr>
        </p:nvSpPr>
        <p:spPr/>
        <p:txBody>
          <a:bodyPr/>
          <a:lstStyle/>
          <a:p>
            <a:fld id="{EFABABFD-613B-45F6-94FB-A2947D1834B7}" type="slidenum">
              <a:rPr lang="sl-SI" smtClean="0"/>
              <a:t>11</a:t>
            </a:fld>
            <a:endParaRPr lang="sl-SI"/>
          </a:p>
        </p:txBody>
      </p:sp>
    </p:spTree>
    <p:extLst>
      <p:ext uri="{BB962C8B-B14F-4D97-AF65-F5344CB8AC3E}">
        <p14:creationId xmlns:p14="http://schemas.microsoft.com/office/powerpoint/2010/main" val="4214514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sl-SI"/>
              <a:t>Uredite slog naslova matrice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a:t>Uredite slog podnaslova matrice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sl-SI"/>
              <a:t>Uredite slog naslova matrice</a:t>
            </a:r>
            <a:endParaRPr lang="en-US" dirty="0"/>
          </a:p>
        </p:txBody>
      </p:sp>
      <p:sp>
        <p:nvSpPr>
          <p:cNvPr id="3" name="Content Placeholder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sl-SI"/>
              <a:t>Uredite slog naslova matrice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a:t>Uredite slog naslova matrice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sl-SI"/>
              <a:t>Uredite slog naslova matrice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sl-SI"/>
              <a:t>Uredite slog naslova matrice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l-SI"/>
              <a:t>Uredite sloge besedila matrice</a:t>
            </a:r>
          </a:p>
        </p:txBody>
      </p:sp>
      <p:sp>
        <p:nvSpPr>
          <p:cNvPr id="5" name="Date Placeholder 4"/>
          <p:cNvSpPr>
            <a:spLocks noGrp="1"/>
          </p:cNvSpPr>
          <p:nvPr>
            <p:ph type="dt" sz="half" idx="10"/>
          </p:nvPr>
        </p:nvSpPr>
        <p:spPr/>
        <p:txBody>
          <a:bodyPr/>
          <a:lstStyle/>
          <a:p>
            <a:fld id="{42A54C80-263E-416B-A8E0-580EDEADCBDC}" type="datetimeFigureOut">
              <a:rPr lang="en-US" dirty="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sl-SI"/>
              <a:t>Uredite slog naslova matrice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l-SI"/>
              <a:t>Kliknite ikono, če želite dodati sliko</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5" name="Date Placeholder 4"/>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aslov in napi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sl-SI"/>
              <a:t>Uredite slog naslova matrice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z napiso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l-SI"/>
              <a:t>Uredite slog naslova matrice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l-SI"/>
              <a:t>Uredite sloge besedila matrice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ica z ime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sl-SI"/>
              <a:t>Uredite slog naslova matrice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t kartice z imeno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sl-SI"/>
              <a:t>Uredite slog naslova matrice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l-SI"/>
              <a:t>Uredite sloge besedila matrice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esnično ali neresničn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sl-SI"/>
              <a:t>Uredite slog naslova matrice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l-SI"/>
              <a:t>Uredite sloge besedila matrice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dirty="0"/>
          </a:p>
        </p:txBody>
      </p:sp>
      <p:sp>
        <p:nvSpPr>
          <p:cNvPr id="3" name="Vertical Text Placeholder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sl-SI"/>
              <a:t>Uredite slog naslova matrice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grpSp>
        <p:nvGrpSpPr>
          <p:cNvPr id="43" name="Group 42"/>
          <p:cNvGrpSpPr/>
          <p:nvPr/>
        </p:nvGrpSpPr>
        <p:grpSpPr>
          <a:xfrm>
            <a:off x="-509872" y="0"/>
            <a:ext cx="13243109"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7" name="Rectangle 46"/>
          <p:cNvSpPr/>
          <p:nvPr/>
        </p:nvSpPr>
        <p:spPr>
          <a:xfrm>
            <a:off x="6198795" y="-21511"/>
            <a:ext cx="46736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6311154" y="2708476"/>
            <a:ext cx="4417807" cy="1702160"/>
          </a:xfrm>
        </p:spPr>
        <p:txBody>
          <a:bodyPr>
            <a:normAutofit/>
          </a:bodyPr>
          <a:lstStyle>
            <a:lvl1pPr>
              <a:defRPr sz="3600"/>
            </a:lvl1pPr>
          </a:lstStyle>
          <a:p>
            <a:r>
              <a:rPr lang="sl-SI"/>
              <a:t>Uredite slog naslova matrice</a:t>
            </a:r>
            <a:endParaRPr lang="en-US" dirty="0"/>
          </a:p>
        </p:txBody>
      </p:sp>
      <p:sp>
        <p:nvSpPr>
          <p:cNvPr id="3" name="Subtitle 2"/>
          <p:cNvSpPr>
            <a:spLocks noGrp="1"/>
          </p:cNvSpPr>
          <p:nvPr>
            <p:ph type="subTitle" idx="1"/>
          </p:nvPr>
        </p:nvSpPr>
        <p:spPr>
          <a:xfrm>
            <a:off x="6311154" y="4421081"/>
            <a:ext cx="4413071"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a:t>Uredite slog podnaslova matrice</a:t>
            </a:r>
            <a:endParaRPr lang="en-US" dirty="0"/>
          </a:p>
        </p:txBody>
      </p:sp>
      <p:sp>
        <p:nvSpPr>
          <p:cNvPr id="4" name="Date Placeholder 3"/>
          <p:cNvSpPr>
            <a:spLocks noGrp="1"/>
          </p:cNvSpPr>
          <p:nvPr>
            <p:ph type="dt" sz="half" idx="10"/>
          </p:nvPr>
        </p:nvSpPr>
        <p:spPr>
          <a:xfrm>
            <a:off x="6318325" y="1516829"/>
            <a:ext cx="2844800" cy="750981"/>
          </a:xfrm>
        </p:spPr>
        <p:txBody>
          <a:bodyPr anchor="b"/>
          <a:lstStyle>
            <a:lvl1pPr algn="l">
              <a:defRPr sz="2400"/>
            </a:lvl1pPr>
          </a:lstStyle>
          <a:p>
            <a:fld id="{B61BEF0D-F0BB-DE4B-95CE-6DB70DBA9567}" type="datetimeFigureOut">
              <a:rPr lang="en-US" smtClean="0"/>
              <a:pPr/>
              <a:t>9/14/2026</a:t>
            </a:fld>
            <a:endParaRPr lang="en-US" dirty="0"/>
          </a:p>
        </p:txBody>
      </p:sp>
      <p:sp>
        <p:nvSpPr>
          <p:cNvPr id="50" name="Rectangle 49"/>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Footer Placeholder 4"/>
          <p:cNvSpPr>
            <a:spLocks noGrp="1"/>
          </p:cNvSpPr>
          <p:nvPr>
            <p:ph type="ftr" sz="quarter" idx="11"/>
          </p:nvPr>
        </p:nvSpPr>
        <p:spPr>
          <a:xfrm>
            <a:off x="7071360" y="5719967"/>
            <a:ext cx="3775456"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6198795" y="5719967"/>
            <a:ext cx="858221" cy="365125"/>
          </a:xfrm>
        </p:spPr>
        <p:txBody>
          <a:bodyPr/>
          <a:lstStyle>
            <a:lvl1pPr>
              <a:defRPr>
                <a:solidFill>
                  <a:schemeClr val="accent1"/>
                </a:solidFill>
              </a:defRPr>
            </a:lvl1pPr>
          </a:lstStyle>
          <a:p>
            <a:fld id="{D57F1E4F-1CFF-5643-939E-217C01CDF565}" type="slidenum">
              <a:rPr lang="en-US" smtClean="0"/>
              <a:pPr/>
              <a:t>‹#›</a:t>
            </a:fld>
            <a:endParaRPr lang="en-US" dirty="0"/>
          </a:p>
        </p:txBody>
      </p:sp>
      <p:sp>
        <p:nvSpPr>
          <p:cNvPr id="89" name="Rectangle 88"/>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85968570"/>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a:p>
        </p:txBody>
      </p:sp>
      <p:sp>
        <p:nvSpPr>
          <p:cNvPr id="3" name="Content Placeholder 2"/>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3057180"/>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Title 1"/>
          <p:cNvSpPr>
            <a:spLocks noGrp="1"/>
          </p:cNvSpPr>
          <p:nvPr>
            <p:ph type="title"/>
          </p:nvPr>
        </p:nvSpPr>
        <p:spPr>
          <a:xfrm>
            <a:off x="1678194" y="2900830"/>
            <a:ext cx="8849957" cy="1362075"/>
          </a:xfrm>
        </p:spPr>
        <p:txBody>
          <a:bodyPr anchor="b"/>
          <a:lstStyle>
            <a:lvl1pPr algn="l">
              <a:defRPr sz="4000" b="0" cap="none" baseline="0"/>
            </a:lvl1pPr>
          </a:lstStyle>
          <a:p>
            <a:r>
              <a:rPr lang="sl-SI"/>
              <a:t>Uredite slog naslova matrice</a:t>
            </a:r>
            <a:endParaRPr lang="en-US" dirty="0"/>
          </a:p>
        </p:txBody>
      </p:sp>
      <p:sp>
        <p:nvSpPr>
          <p:cNvPr id="3" name="Text Placeholder 2"/>
          <p:cNvSpPr>
            <a:spLocks noGrp="1"/>
          </p:cNvSpPr>
          <p:nvPr>
            <p:ph type="body" idx="1"/>
          </p:nvPr>
        </p:nvSpPr>
        <p:spPr>
          <a:xfrm>
            <a:off x="1678194" y="4267201"/>
            <a:ext cx="8849956"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a:t>Uredite sloge besedila matrice</a:t>
            </a:r>
          </a:p>
        </p:txBody>
      </p:sp>
      <p:sp>
        <p:nvSpPr>
          <p:cNvPr id="4" name="Date Placeholder 3"/>
          <p:cNvSpPr>
            <a:spLocks noGrp="1"/>
          </p:cNvSpPr>
          <p:nvPr>
            <p:ph type="dt" sz="half" idx="10"/>
          </p:nvPr>
        </p:nvSpPr>
        <p:spPr/>
        <p:txBody>
          <a:bodyPr/>
          <a:lstStyle/>
          <a:p>
            <a:fld id="{B61BEF0D-F0BB-DE4B-95CE-6DB70DBA9567}" type="datetimeFigureOut">
              <a:rPr lang="en-US" smtClean="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14447083"/>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a:p>
        </p:txBody>
      </p:sp>
      <p:sp>
        <p:nvSpPr>
          <p:cNvPr id="5" name="Date Placeholder 4"/>
          <p:cNvSpPr>
            <a:spLocks noGrp="1"/>
          </p:cNvSpPr>
          <p:nvPr>
            <p:ph type="dt" sz="half" idx="10"/>
          </p:nvPr>
        </p:nvSpPr>
        <p:spPr/>
        <p:txBody>
          <a:bodyPr/>
          <a:lstStyle/>
          <a:p>
            <a:fld id="{EB712588-04B1-427B-82EE-E8DB90309F08}" type="datetimeFigureOut">
              <a:rPr lang="en-US" smtClean="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
        <p:nvSpPr>
          <p:cNvPr id="9" name="Content Placeholder 8"/>
          <p:cNvSpPr>
            <a:spLocks noGrp="1"/>
          </p:cNvSpPr>
          <p:nvPr>
            <p:ph sz="quarter" idx="13"/>
          </p:nvPr>
        </p:nvSpPr>
        <p:spPr>
          <a:xfrm>
            <a:off x="1389888" y="2313432"/>
            <a:ext cx="4559808" cy="349300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11" name="Content Placeholder 10"/>
          <p:cNvSpPr>
            <a:spLocks noGrp="1"/>
          </p:cNvSpPr>
          <p:nvPr>
            <p:ph sz="quarter" idx="14"/>
          </p:nvPr>
        </p:nvSpPr>
        <p:spPr>
          <a:xfrm>
            <a:off x="6193536" y="2313431"/>
            <a:ext cx="4559808" cy="349300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a:p>
        </p:txBody>
      </p:sp>
    </p:spTree>
    <p:extLst>
      <p:ext uri="{BB962C8B-B14F-4D97-AF65-F5344CB8AC3E}">
        <p14:creationId xmlns:p14="http://schemas.microsoft.com/office/powerpoint/2010/main" val="3498871435"/>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a:t>Uredite slog naslova matrice</a:t>
            </a:r>
            <a:endParaRPr lang="en-US"/>
          </a:p>
        </p:txBody>
      </p:sp>
      <p:sp>
        <p:nvSpPr>
          <p:cNvPr id="3" name="Text Placeholder 2"/>
          <p:cNvSpPr>
            <a:spLocks noGrp="1"/>
          </p:cNvSpPr>
          <p:nvPr>
            <p:ph type="body" idx="1"/>
          </p:nvPr>
        </p:nvSpPr>
        <p:spPr>
          <a:xfrm>
            <a:off x="1882815" y="2316009"/>
            <a:ext cx="407619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Content Placeholder 3"/>
          <p:cNvSpPr>
            <a:spLocks noGrp="1"/>
          </p:cNvSpPr>
          <p:nvPr>
            <p:ph sz="half" idx="2"/>
          </p:nvPr>
        </p:nvSpPr>
        <p:spPr>
          <a:xfrm>
            <a:off x="1388961"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5" name="Text Placeholder 4"/>
          <p:cNvSpPr>
            <a:spLocks noGrp="1"/>
          </p:cNvSpPr>
          <p:nvPr>
            <p:ph type="body" sz="quarter" idx="3"/>
          </p:nvPr>
        </p:nvSpPr>
        <p:spPr>
          <a:xfrm>
            <a:off x="6682450" y="2316010"/>
            <a:ext cx="4074289"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Content Placeholder 5"/>
          <p:cNvSpPr>
            <a:spLocks noGrp="1"/>
          </p:cNvSpPr>
          <p:nvPr>
            <p:ph sz="quarter" idx="4"/>
          </p:nvPr>
        </p:nvSpPr>
        <p:spPr>
          <a:xfrm>
            <a:off x="6193536"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4950312"/>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9/14/2026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6644155"/>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3008247"/>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Rectangle 45"/>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7" name="Rectangle 56"/>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Date Placeholder 4"/>
          <p:cNvSpPr>
            <a:spLocks noGrp="1"/>
          </p:cNvSpPr>
          <p:nvPr>
            <p:ph type="dt" sz="half" idx="10"/>
          </p:nvPr>
        </p:nvSpPr>
        <p:spPr/>
        <p:txBody>
          <a:bodyPr/>
          <a:lstStyle/>
          <a:p>
            <a:fld id="{B61BEF0D-F0BB-DE4B-95CE-6DB70DBA9567}" type="datetimeFigureOut">
              <a:rPr lang="en-US" smtClean="0"/>
              <a:pPr/>
              <a:t>9/14/2026</a:t>
            </a:fld>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8" name="Rectangle 57"/>
          <p:cNvSpPr/>
          <p:nvPr/>
        </p:nvSpPr>
        <p:spPr>
          <a:xfrm>
            <a:off x="1207429" y="601884"/>
            <a:ext cx="4749676"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p:nvPr>
        </p:nvSpPr>
        <p:spPr>
          <a:xfrm>
            <a:off x="1527859" y="856527"/>
            <a:ext cx="4120587"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61" name="Rectangle 60"/>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Footer Placeholder 5"/>
          <p:cNvSpPr>
            <a:spLocks noGrp="1"/>
          </p:cNvSpPr>
          <p:nvPr>
            <p:ph type="ftr" sz="quarter" idx="11"/>
          </p:nvPr>
        </p:nvSpPr>
        <p:spPr>
          <a:xfrm>
            <a:off x="6188597" y="5724836"/>
            <a:ext cx="4658219" cy="365125"/>
          </a:xfrm>
        </p:spPr>
        <p:txBody>
          <a:bodyPr>
            <a:normAutofit/>
          </a:bodyPr>
          <a:lstStyle/>
          <a:p>
            <a:endParaRPr lang="en-US" dirty="0"/>
          </a:p>
        </p:txBody>
      </p:sp>
      <p:sp>
        <p:nvSpPr>
          <p:cNvPr id="2" name="Title 1"/>
          <p:cNvSpPr>
            <a:spLocks noGrp="1"/>
          </p:cNvSpPr>
          <p:nvPr>
            <p:ph type="title"/>
          </p:nvPr>
        </p:nvSpPr>
        <p:spPr>
          <a:xfrm>
            <a:off x="6319777" y="2657435"/>
            <a:ext cx="4406096" cy="1463153"/>
          </a:xfrm>
        </p:spPr>
        <p:txBody>
          <a:bodyPr anchor="b">
            <a:normAutofit/>
          </a:bodyPr>
          <a:lstStyle>
            <a:lvl1pPr algn="l">
              <a:defRPr sz="2800" b="0"/>
            </a:lvl1pPr>
          </a:lstStyle>
          <a:p>
            <a:r>
              <a:rPr lang="sl-SI"/>
              <a:t>Uredite slog naslova matrice</a:t>
            </a:r>
            <a:endParaRPr lang="en-US"/>
          </a:p>
        </p:txBody>
      </p:sp>
      <p:sp>
        <p:nvSpPr>
          <p:cNvPr id="4" name="Text Placeholder 3"/>
          <p:cNvSpPr>
            <a:spLocks noGrp="1"/>
          </p:cNvSpPr>
          <p:nvPr>
            <p:ph type="body" sz="half" idx="2"/>
          </p:nvPr>
        </p:nvSpPr>
        <p:spPr>
          <a:xfrm>
            <a:off x="6315456" y="4136994"/>
            <a:ext cx="4398379"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Tree>
    <p:extLst>
      <p:ext uri="{BB962C8B-B14F-4D97-AF65-F5344CB8AC3E}">
        <p14:creationId xmlns:p14="http://schemas.microsoft.com/office/powerpoint/2010/main" val="3710743170"/>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grpSp>
        <p:nvGrpSpPr>
          <p:cNvPr id="44" name="Group 43"/>
          <p:cNvGrpSpPr/>
          <p:nvPr/>
        </p:nvGrpSpPr>
        <p:grpSpPr>
          <a:xfrm>
            <a:off x="-509872" y="0"/>
            <a:ext cx="13243109"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94" name="Rectangle 93"/>
          <p:cNvSpPr/>
          <p:nvPr/>
        </p:nvSpPr>
        <p:spPr>
          <a:xfrm>
            <a:off x="6081656" y="-21511"/>
            <a:ext cx="4905488"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1" name="Rectangle 10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 name="Rectangle 101"/>
          <p:cNvSpPr/>
          <p:nvPr/>
        </p:nvSpPr>
        <p:spPr>
          <a:xfrm>
            <a:off x="1207429" y="601884"/>
            <a:ext cx="4749676"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5" name="Rectangle 104"/>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312565" y="2660904"/>
            <a:ext cx="4401312" cy="1463040"/>
          </a:xfrm>
        </p:spPr>
        <p:txBody>
          <a:bodyPr anchor="b">
            <a:normAutofit/>
          </a:bodyPr>
          <a:lstStyle>
            <a:lvl1pPr algn="l">
              <a:defRPr sz="2800" b="0"/>
            </a:lvl1pPr>
          </a:lstStyle>
          <a:p>
            <a:r>
              <a:rPr lang="sl-SI"/>
              <a:t>Uredite slog naslova matrice</a:t>
            </a:r>
            <a:endParaRPr lang="en-US"/>
          </a:p>
        </p:txBody>
      </p:sp>
      <p:sp>
        <p:nvSpPr>
          <p:cNvPr id="3" name="Picture Placeholder 2"/>
          <p:cNvSpPr>
            <a:spLocks noGrp="1"/>
          </p:cNvSpPr>
          <p:nvPr>
            <p:ph type="pic" idx="1"/>
          </p:nvPr>
        </p:nvSpPr>
        <p:spPr>
          <a:xfrm>
            <a:off x="1340278" y="693795"/>
            <a:ext cx="4479497"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a:t>Kliknite ikono, če želite dodati sliko</a:t>
            </a:r>
            <a:endParaRPr lang="en-US" dirty="0"/>
          </a:p>
        </p:txBody>
      </p:sp>
      <p:sp>
        <p:nvSpPr>
          <p:cNvPr id="4" name="Text Placeholder 3"/>
          <p:cNvSpPr>
            <a:spLocks noGrp="1"/>
          </p:cNvSpPr>
          <p:nvPr>
            <p:ph type="body" sz="half" idx="2"/>
          </p:nvPr>
        </p:nvSpPr>
        <p:spPr>
          <a:xfrm>
            <a:off x="6312841" y="4133089"/>
            <a:ext cx="4400764"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5" name="Date Placeholder 4"/>
          <p:cNvSpPr>
            <a:spLocks noGrp="1"/>
          </p:cNvSpPr>
          <p:nvPr>
            <p:ph type="dt" sz="half" idx="10"/>
          </p:nvPr>
        </p:nvSpPr>
        <p:spPr/>
        <p:txBody>
          <a:bodyPr/>
          <a:lstStyle/>
          <a:p>
            <a:fld id="{B61BEF0D-F0BB-DE4B-95CE-6DB70DBA9567}" type="datetimeFigureOut">
              <a:rPr lang="en-US" smtClean="0"/>
              <a:pPr/>
              <a:t>9/14/2026</a:t>
            </a:fld>
            <a:endParaRPr lang="en-US" dirty="0"/>
          </a:p>
        </p:txBody>
      </p:sp>
      <p:sp>
        <p:nvSpPr>
          <p:cNvPr id="6" name="Footer Placeholder 5"/>
          <p:cNvSpPr>
            <a:spLocks noGrp="1"/>
          </p:cNvSpPr>
          <p:nvPr>
            <p:ph type="ftr" sz="quarter" idx="11"/>
          </p:nvPr>
        </p:nvSpPr>
        <p:spPr>
          <a:xfrm>
            <a:off x="6188597" y="5724836"/>
            <a:ext cx="4658219"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9974167"/>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a:t>Uredite slog naslova matrice</a:t>
            </a:r>
            <a:endParaRPr lang="en-US"/>
          </a:p>
        </p:txBody>
      </p:sp>
      <p:sp>
        <p:nvSpPr>
          <p:cNvPr id="3" name="Vertical Text Placeholder 2"/>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a:p>
        </p:txBody>
      </p:sp>
      <p:sp>
        <p:nvSpPr>
          <p:cNvPr id="4" name="Date Placeholder 3"/>
          <p:cNvSpPr>
            <a:spLocks noGrp="1"/>
          </p:cNvSpPr>
          <p:nvPr>
            <p:ph type="dt" sz="half" idx="10"/>
          </p:nvPr>
        </p:nvSpPr>
        <p:spPr/>
        <p:txBody>
          <a:bodyPr/>
          <a:lstStyle/>
          <a:p>
            <a:fld id="{55C6B4A9-1611-4792-9094-5F34BCA07E0B}" type="datetimeFigureOut">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470806833"/>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1030147"/>
            <a:ext cx="1979271" cy="4780344"/>
          </a:xfrm>
        </p:spPr>
        <p:txBody>
          <a:bodyPr vert="eaVert" anchor="ctr"/>
          <a:lstStyle/>
          <a:p>
            <a:r>
              <a:rPr lang="sl-SI"/>
              <a:t>Uredite slog naslova matrice</a:t>
            </a:r>
            <a:endParaRPr lang="en-US"/>
          </a:p>
        </p:txBody>
      </p:sp>
      <p:sp>
        <p:nvSpPr>
          <p:cNvPr id="3" name="Vertical Text Placeholder 2"/>
          <p:cNvSpPr>
            <a:spLocks noGrp="1"/>
          </p:cNvSpPr>
          <p:nvPr>
            <p:ph type="body" orient="vert" idx="1"/>
          </p:nvPr>
        </p:nvSpPr>
        <p:spPr>
          <a:xfrm>
            <a:off x="1404395" y="1030147"/>
            <a:ext cx="7231605" cy="4780344"/>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4922316"/>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3 Stolpec">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sl-SI"/>
              <a:t>Kliknite, če želite urediti slog naslova matrice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a:t>Uredite sloge besedila matrice</a:t>
            </a:r>
          </a:p>
        </p:txBody>
      </p:sp>
      <p:sp>
        <p:nvSpPr>
          <p:cNvPr id="3" name="Date Placeholder 2"/>
          <p:cNvSpPr>
            <a:spLocks noGrp="1"/>
          </p:cNvSpPr>
          <p:nvPr>
            <p:ph type="dt" sz="half" idx="10"/>
          </p:nvPr>
        </p:nvSpPr>
        <p:spPr/>
        <p:txBody>
          <a:bodyPr/>
          <a:lstStyle/>
          <a:p>
            <a:fld id="{1B5A08FF-2C1F-48C1-A46D-948CBCC75B46}" type="datetimeFigureOut">
              <a:rPr lang="sl-SI" smtClean="0"/>
              <a:t>14. 09. 2026</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224AD08B-82F9-4ED9-A855-466019D1FCD3}" type="slidenum">
              <a:rPr lang="sl-SI" smtClean="0"/>
              <a:t>‹#›</a:t>
            </a:fld>
            <a:endParaRPr lang="sl-SI"/>
          </a:p>
        </p:txBody>
      </p:sp>
    </p:spTree>
    <p:extLst>
      <p:ext uri="{BB962C8B-B14F-4D97-AF65-F5344CB8AC3E}">
        <p14:creationId xmlns:p14="http://schemas.microsoft.com/office/powerpoint/2010/main" val="3431536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shade val="94000"/>
                <a:satMod val="114000"/>
                <a:lumMod val="96000"/>
              </a:schemeClr>
            </a:gs>
            <a:gs pos="62000">
              <a:schemeClr val="bg2">
                <a:tint val="92000"/>
                <a:shade val="66000"/>
                <a:satMod val="110000"/>
                <a:lumMod val="80000"/>
              </a:schemeClr>
            </a:gs>
            <a:gs pos="100000">
              <a:schemeClr val="bg2">
                <a:tint val="89000"/>
                <a:shade val="62000"/>
                <a:satMod val="110000"/>
                <a:lumMod val="72000"/>
              </a:schemeClr>
            </a:gs>
          </a:gsLst>
          <a:lin ang="5400000" scaled="0"/>
          <a:tileRect/>
        </a:grad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sl-SI"/>
              <a:t>Uredite slog naslova matrice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9/14/2026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ransition spd="slow">
    <p:push dir="u"/>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shade val="94000"/>
                <a:satMod val="114000"/>
                <a:lumMod val="96000"/>
              </a:schemeClr>
            </a:gs>
            <a:gs pos="62000">
              <a:schemeClr val="bg2">
                <a:tint val="92000"/>
                <a:shade val="66000"/>
                <a:satMod val="110000"/>
                <a:lumMod val="80000"/>
              </a:schemeClr>
            </a:gs>
            <a:gs pos="100000">
              <a:schemeClr val="bg2">
                <a:tint val="89000"/>
                <a:shade val="62000"/>
                <a:satMod val="110000"/>
                <a:lumMod val="72000"/>
              </a:schemeClr>
            </a:gs>
          </a:gsLst>
          <a:lin ang="5400000" scaled="0"/>
          <a:tileRect/>
        </a:gradFill>
        <a:effectLst/>
      </p:bgPr>
    </p:bg>
    <p:spTree>
      <p:nvGrpSpPr>
        <p:cNvPr id="1" name=""/>
        <p:cNvGrpSpPr/>
        <p:nvPr/>
      </p:nvGrpSpPr>
      <p:grpSpPr>
        <a:xfrm>
          <a:off x="0" y="0"/>
          <a:ext cx="0" cy="0"/>
          <a:chOff x="0" y="0"/>
          <a:chExt cx="0" cy="0"/>
        </a:xfrm>
      </p:grpSpPr>
      <p:grpSp>
        <p:nvGrpSpPr>
          <p:cNvPr id="42" name="Group 41"/>
          <p:cNvGrpSpPr/>
          <p:nvPr/>
        </p:nvGrpSpPr>
        <p:grpSpPr>
          <a:xfrm>
            <a:off x="-406400" y="0"/>
            <a:ext cx="13243109"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66" name="Rectangle 65"/>
          <p:cNvSpPr/>
          <p:nvPr/>
        </p:nvSpPr>
        <p:spPr>
          <a:xfrm>
            <a:off x="609600" y="333488"/>
            <a:ext cx="109728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Rectangle 69"/>
          <p:cNvSpPr/>
          <p:nvPr/>
        </p:nvSpPr>
        <p:spPr>
          <a:xfrm>
            <a:off x="6081656" y="-21511"/>
            <a:ext cx="4905488"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Rectangle 70"/>
          <p:cNvSpPr/>
          <p:nvPr/>
        </p:nvSpPr>
        <p:spPr>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391320" y="1027664"/>
            <a:ext cx="9366325" cy="1143000"/>
          </a:xfrm>
          <a:prstGeom prst="rect">
            <a:avLst/>
          </a:prstGeom>
        </p:spPr>
        <p:txBody>
          <a:bodyPr vert="horz" lIns="91440" tIns="45720" rIns="91440" bIns="45720" rtlCol="0" anchor="b">
            <a:normAutofit/>
          </a:bodyPr>
          <a:lstStyle/>
          <a:p>
            <a:r>
              <a:rPr lang="sl-SI"/>
              <a:t>Uredite slog naslova matrice</a:t>
            </a:r>
            <a:endParaRPr lang="en-US" dirty="0"/>
          </a:p>
        </p:txBody>
      </p:sp>
      <p:sp>
        <p:nvSpPr>
          <p:cNvPr id="3" name="Text Placeholder 2"/>
          <p:cNvSpPr>
            <a:spLocks noGrp="1"/>
          </p:cNvSpPr>
          <p:nvPr>
            <p:ph type="body" idx="1"/>
          </p:nvPr>
        </p:nvSpPr>
        <p:spPr>
          <a:xfrm>
            <a:off x="1391323" y="2323652"/>
            <a:ext cx="9036423" cy="3508977"/>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US" dirty="0"/>
          </a:p>
        </p:txBody>
      </p:sp>
      <p:sp>
        <p:nvSpPr>
          <p:cNvPr id="4" name="Date Placeholder 3"/>
          <p:cNvSpPr>
            <a:spLocks noGrp="1"/>
          </p:cNvSpPr>
          <p:nvPr>
            <p:ph type="dt" sz="half" idx="2"/>
          </p:nvPr>
        </p:nvSpPr>
        <p:spPr>
          <a:xfrm>
            <a:off x="7996517" y="224493"/>
            <a:ext cx="2844800" cy="365125"/>
          </a:xfrm>
          <a:prstGeom prst="rect">
            <a:avLst/>
          </a:prstGeom>
        </p:spPr>
        <p:txBody>
          <a:bodyPr vert="horz" lIns="91440" tIns="45720" rIns="91440" bIns="45720" rtlCol="0" anchor="ctr"/>
          <a:lstStyle>
            <a:lvl1pPr algn="r">
              <a:defRPr sz="1200">
                <a:solidFill>
                  <a:srgbClr val="FEFEFE"/>
                </a:solidFill>
              </a:defRPr>
            </a:lvl1pPr>
          </a:lstStyle>
          <a:p>
            <a:fld id="{B61BEF0D-F0BB-DE4B-95CE-6DB70DBA9567}" type="datetimeFigureOut">
              <a:rPr lang="en-US" smtClean="0"/>
              <a:pPr/>
              <a:t>9/14/2026</a:t>
            </a:fld>
            <a:endParaRPr lang="en-US" dirty="0"/>
          </a:p>
        </p:txBody>
      </p:sp>
      <p:sp>
        <p:nvSpPr>
          <p:cNvPr id="5" name="Footer Placeholder 4"/>
          <p:cNvSpPr>
            <a:spLocks noGrp="1"/>
          </p:cNvSpPr>
          <p:nvPr>
            <p:ph type="ftr" sz="quarter" idx="3"/>
          </p:nvPr>
        </p:nvSpPr>
        <p:spPr>
          <a:xfrm>
            <a:off x="6188597" y="5852161"/>
            <a:ext cx="4669536"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6198795" y="224492"/>
            <a:ext cx="1776208" cy="365125"/>
          </a:xfrm>
          <a:prstGeom prst="rect">
            <a:avLst/>
          </a:prstGeom>
        </p:spPr>
        <p:txBody>
          <a:bodyPr vert="horz" lIns="91440" tIns="45720" rIns="91440" bIns="45720" rtlCol="0" anchor="ctr"/>
          <a:lstStyle>
            <a:lvl1pPr algn="l">
              <a:defRPr sz="1200">
                <a:solidFill>
                  <a:srgbClr val="FEFEFE"/>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014536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ransition spd="slow">
    <p:push dir="u"/>
  </p:transition>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3.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3.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1.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1.xml"/><Relationship Id="rId6" Type="http://schemas.openxmlformats.org/officeDocument/2006/relationships/image" Target="../media/image3.png"/><Relationship Id="rId5" Type="http://schemas.openxmlformats.org/officeDocument/2006/relationships/image" Target="../media/image38.sv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0.svg"/><Relationship Id="rId7" Type="http://schemas.openxmlformats.org/officeDocument/2006/relationships/image" Target="../media/image42.svg"/><Relationship Id="rId12"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18.xml"/><Relationship Id="rId6" Type="http://schemas.openxmlformats.org/officeDocument/2006/relationships/image" Target="../media/image41.png"/><Relationship Id="rId11" Type="http://schemas.openxmlformats.org/officeDocument/2006/relationships/image" Target="../media/image46.svg"/><Relationship Id="rId5" Type="http://schemas.openxmlformats.org/officeDocument/2006/relationships/image" Target="../media/image40.sv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svg"/></Relationships>
</file>

<file path=ppt/slides/_rels/slide1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38.sv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36.sv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8.svg"/></Relationships>
</file>

<file path=ppt/slides/_rels/slide20.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2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75000">
              <a:srgbClr val="F9F9F9"/>
            </a:gs>
            <a:gs pos="100000">
              <a:srgbClr val="E7E7E7"/>
            </a:gs>
            <a:gs pos="43000">
              <a:schemeClr val="bg1"/>
            </a:gs>
          </a:gsLst>
          <a:lin ang="5400000" scaled="0"/>
          <a:tileRect/>
        </a:gradFill>
        <a:effectLst/>
      </p:bgPr>
    </p:bg>
    <p:spTree>
      <p:nvGrpSpPr>
        <p:cNvPr id="1" name=""/>
        <p:cNvGrpSpPr/>
        <p:nvPr/>
      </p:nvGrpSpPr>
      <p:grpSpPr>
        <a:xfrm>
          <a:off x="0" y="0"/>
          <a:ext cx="0" cy="0"/>
          <a:chOff x="0" y="0"/>
          <a:chExt cx="0" cy="0"/>
        </a:xfrm>
      </p:grpSpPr>
      <p:pic>
        <p:nvPicPr>
          <p:cNvPr id="4" name="Slika 3">
            <a:extLst>
              <a:ext uri="{FF2B5EF4-FFF2-40B4-BE49-F238E27FC236}">
                <a16:creationId xmlns:a16="http://schemas.microsoft.com/office/drawing/2014/main" id="{6C2986C0-32B4-41DE-9D62-25CA030E5F49}"/>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912815" y="308377"/>
            <a:ext cx="4731631" cy="1361482"/>
          </a:xfrm>
          <a:prstGeom prst="rect">
            <a:avLst/>
          </a:prstGeom>
        </p:spPr>
      </p:pic>
      <p:sp>
        <p:nvSpPr>
          <p:cNvPr id="7" name="Naslov 1">
            <a:extLst>
              <a:ext uri="{FF2B5EF4-FFF2-40B4-BE49-F238E27FC236}">
                <a16:creationId xmlns:a16="http://schemas.microsoft.com/office/drawing/2014/main" id="{A90FFCF1-F184-495D-ACC0-E5733C164931}"/>
              </a:ext>
            </a:extLst>
          </p:cNvPr>
          <p:cNvSpPr>
            <a:spLocks noGrp="1"/>
          </p:cNvSpPr>
          <p:nvPr>
            <p:ph type="ctrTitle"/>
          </p:nvPr>
        </p:nvSpPr>
        <p:spPr>
          <a:xfrm>
            <a:off x="925021" y="2778550"/>
            <a:ext cx="8707217" cy="1828801"/>
          </a:xfrm>
        </p:spPr>
        <p:txBody>
          <a:bodyPr>
            <a:noAutofit/>
          </a:bodyPr>
          <a:lstStyle/>
          <a:p>
            <a:pPr algn="ctr"/>
            <a:r>
              <a:rPr lang="sl-SI" sz="3200" dirty="0">
                <a:solidFill>
                  <a:srgbClr val="4F8528"/>
                </a:solidFill>
                <a:effectLst>
                  <a:outerShdw blurRad="38100" dist="38100" dir="2700000" algn="tl">
                    <a:srgbClr val="000000">
                      <a:alpha val="43137"/>
                    </a:srgbClr>
                  </a:outerShdw>
                </a:effectLst>
                <a:latin typeface="Century Gothic" panose="020B0502020202020204" pitchFamily="34" charset="0"/>
                <a:ea typeface="Ebrima" panose="02000000000000000000" pitchFamily="2" charset="0"/>
                <a:cs typeface="Ebrima" panose="02000000000000000000" pitchFamily="2" charset="0"/>
              </a:rPr>
              <a:t>P</a:t>
            </a:r>
            <a:r>
              <a:rPr lang="sl-SI" sz="2800" dirty="0">
                <a:solidFill>
                  <a:srgbClr val="4F8528"/>
                </a:solidFill>
                <a:effectLst>
                  <a:outerShdw blurRad="38100" dist="38100" dir="2700000" algn="tl">
                    <a:srgbClr val="000000">
                      <a:alpha val="43137"/>
                    </a:srgbClr>
                  </a:outerShdw>
                </a:effectLst>
                <a:latin typeface="Century Gothic" panose="020B0502020202020204" pitchFamily="34" charset="0"/>
                <a:ea typeface="Ebrima" panose="02000000000000000000" pitchFamily="2" charset="0"/>
                <a:cs typeface="Ebrima" panose="02000000000000000000" pitchFamily="2" charset="0"/>
              </a:rPr>
              <a:t>ROGRAM SOFINANCIRANJA ZAGOTAVLJANJA </a:t>
            </a:r>
            <a:br>
              <a:rPr lang="sl-SI" sz="2800" dirty="0">
                <a:solidFill>
                  <a:srgbClr val="4F8528"/>
                </a:solidFill>
                <a:effectLst>
                  <a:outerShdw blurRad="38100" dist="38100" dir="2700000" algn="tl">
                    <a:srgbClr val="000000">
                      <a:alpha val="43137"/>
                    </a:srgbClr>
                  </a:outerShdw>
                </a:effectLst>
                <a:latin typeface="Century Gothic" panose="020B0502020202020204" pitchFamily="34" charset="0"/>
                <a:ea typeface="Ebrima" panose="02000000000000000000" pitchFamily="2" charset="0"/>
                <a:cs typeface="Ebrima" panose="02000000000000000000" pitchFamily="2" charset="0"/>
              </a:rPr>
            </a:br>
            <a:r>
              <a:rPr lang="sl-SI" sz="2800" dirty="0">
                <a:solidFill>
                  <a:srgbClr val="4F8528"/>
                </a:solidFill>
                <a:effectLst>
                  <a:outerShdw blurRad="38100" dist="38100" dir="2700000" algn="tl">
                    <a:srgbClr val="000000">
                      <a:alpha val="43137"/>
                    </a:srgbClr>
                  </a:outerShdw>
                </a:effectLst>
                <a:latin typeface="Century Gothic" panose="020B0502020202020204" pitchFamily="34" charset="0"/>
                <a:ea typeface="Ebrima" panose="02000000000000000000" pitchFamily="2" charset="0"/>
                <a:cs typeface="Ebrima" panose="02000000000000000000" pitchFamily="2" charset="0"/>
              </a:rPr>
              <a:t>JAVNIH NAJEMNIH IN JAVNIH NAJEMNIH OSKRBOVANIH STANOVANJ </a:t>
            </a:r>
            <a:br>
              <a:rPr lang="sl-SI" sz="2800" dirty="0">
                <a:solidFill>
                  <a:srgbClr val="4F8528"/>
                </a:solidFill>
                <a:effectLst>
                  <a:outerShdw blurRad="38100" dist="38100" dir="2700000" algn="tl">
                    <a:srgbClr val="000000">
                      <a:alpha val="43137"/>
                    </a:srgbClr>
                  </a:outerShdw>
                </a:effectLst>
                <a:latin typeface="Century Gothic" panose="020B0502020202020204" pitchFamily="34" charset="0"/>
                <a:ea typeface="Ebrima" panose="02000000000000000000" pitchFamily="2" charset="0"/>
                <a:cs typeface="Ebrima" panose="02000000000000000000" pitchFamily="2" charset="0"/>
              </a:rPr>
            </a:br>
            <a:r>
              <a:rPr lang="sl-SI" sz="2800" dirty="0">
                <a:solidFill>
                  <a:srgbClr val="4F8528"/>
                </a:solidFill>
                <a:effectLst>
                  <a:outerShdw blurRad="38100" dist="38100" dir="2700000" algn="tl">
                    <a:srgbClr val="000000">
                      <a:alpha val="43137"/>
                    </a:srgbClr>
                  </a:outerShdw>
                </a:effectLst>
                <a:latin typeface="Century Gothic" panose="020B0502020202020204" pitchFamily="34" charset="0"/>
                <a:ea typeface="Ebrima" panose="02000000000000000000" pitchFamily="2" charset="0"/>
                <a:cs typeface="Ebrima" panose="02000000000000000000" pitchFamily="2" charset="0"/>
              </a:rPr>
              <a:t>V LETIH 2026 DO 2029</a:t>
            </a:r>
            <a:br>
              <a:rPr lang="sl-SI" sz="2800" dirty="0">
                <a:solidFill>
                  <a:srgbClr val="4F8528"/>
                </a:solidFill>
                <a:effectLst>
                  <a:outerShdw blurRad="38100" dist="38100" dir="2700000" algn="tl">
                    <a:srgbClr val="000000">
                      <a:alpha val="43137"/>
                    </a:srgbClr>
                  </a:outerShdw>
                </a:effectLst>
                <a:latin typeface="Century Gothic" panose="020B0502020202020204" pitchFamily="34" charset="0"/>
                <a:ea typeface="Ebrima" panose="02000000000000000000" pitchFamily="2" charset="0"/>
                <a:cs typeface="Ebrima" panose="02000000000000000000" pitchFamily="2" charset="0"/>
              </a:rPr>
            </a:br>
            <a:r>
              <a:rPr lang="sl-SI" sz="2800" dirty="0">
                <a:solidFill>
                  <a:srgbClr val="4F8528"/>
                </a:solidFill>
                <a:effectLst>
                  <a:outerShdw blurRad="38100" dist="38100" dir="2700000" algn="tl">
                    <a:srgbClr val="000000">
                      <a:alpha val="43137"/>
                    </a:srgbClr>
                  </a:outerShdw>
                </a:effectLst>
                <a:latin typeface="Century Gothic" panose="020B0502020202020204" pitchFamily="34" charset="0"/>
                <a:ea typeface="Ebrima" panose="02000000000000000000" pitchFamily="2" charset="0"/>
                <a:cs typeface="Ebrima" panose="02000000000000000000" pitchFamily="2" charset="0"/>
              </a:rPr>
              <a:t>- izvajanje</a:t>
            </a:r>
          </a:p>
        </p:txBody>
      </p:sp>
      <p:sp>
        <p:nvSpPr>
          <p:cNvPr id="8" name="Podnaslov 2">
            <a:extLst>
              <a:ext uri="{FF2B5EF4-FFF2-40B4-BE49-F238E27FC236}">
                <a16:creationId xmlns:a16="http://schemas.microsoft.com/office/drawing/2014/main" id="{06F7A614-8BA8-42CB-9F7D-0AEC04E9241A}"/>
              </a:ext>
            </a:extLst>
          </p:cNvPr>
          <p:cNvSpPr>
            <a:spLocks noGrp="1"/>
          </p:cNvSpPr>
          <p:nvPr>
            <p:ph type="subTitle" idx="1"/>
          </p:nvPr>
        </p:nvSpPr>
        <p:spPr>
          <a:xfrm>
            <a:off x="649859" y="5858064"/>
            <a:ext cx="9440034" cy="691559"/>
          </a:xfrm>
        </p:spPr>
        <p:txBody>
          <a:bodyPr>
            <a:noAutofit/>
          </a:bodyPr>
          <a:lstStyle/>
          <a:p>
            <a:pPr algn="ctr"/>
            <a:r>
              <a:rPr lang="sl-SI" sz="1800" b="1" dirty="0">
                <a:solidFill>
                  <a:srgbClr val="9A998C"/>
                </a:solidFill>
                <a:effectLst/>
                <a:latin typeface="Abadi Extra Light" panose="020B0604020202020204" pitchFamily="34" charset="0"/>
                <a:ea typeface="+mj-ea"/>
              </a:rPr>
              <a:t>Ljubljana, september 2026</a:t>
            </a:r>
            <a:br>
              <a:rPr lang="sl-SI" sz="1800" b="1" dirty="0">
                <a:solidFill>
                  <a:srgbClr val="9A998C"/>
                </a:solidFill>
                <a:effectLst/>
                <a:latin typeface="Abadi Extra Light" panose="020B0604020202020204" pitchFamily="34" charset="0"/>
                <a:ea typeface="+mj-ea"/>
              </a:rPr>
            </a:br>
            <a:r>
              <a:rPr lang="sl-SI" sz="1800" b="1" dirty="0">
                <a:solidFill>
                  <a:srgbClr val="9A998C"/>
                </a:solidFill>
                <a:effectLst/>
                <a:latin typeface="Abadi Extra Light" panose="020B0604020202020204" pitchFamily="34" charset="0"/>
                <a:ea typeface="+mj-ea"/>
              </a:rPr>
              <a:t>SSRS</a:t>
            </a:r>
          </a:p>
        </p:txBody>
      </p:sp>
    </p:spTree>
    <p:extLst>
      <p:ext uri="{BB962C8B-B14F-4D97-AF65-F5344CB8AC3E}">
        <p14:creationId xmlns:p14="http://schemas.microsoft.com/office/powerpoint/2010/main" val="2189856688"/>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A650767B-66C3-41A4-AB4F-824B86938C37}"/>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3" name="Označba mesta vsebine 2">
            <a:extLst>
              <a:ext uri="{FF2B5EF4-FFF2-40B4-BE49-F238E27FC236}">
                <a16:creationId xmlns:a16="http://schemas.microsoft.com/office/drawing/2014/main" id="{664BDC43-05F4-4F7F-9EFF-B70AFE715D55}"/>
              </a:ext>
            </a:extLst>
          </p:cNvPr>
          <p:cNvSpPr txBox="1">
            <a:spLocks/>
          </p:cNvSpPr>
          <p:nvPr/>
        </p:nvSpPr>
        <p:spPr>
          <a:xfrm>
            <a:off x="891367" y="2182911"/>
            <a:ext cx="10057370" cy="978351"/>
          </a:xfrm>
          <a:prstGeom prst="rect">
            <a:avLst/>
          </a:prstGeom>
        </p:spPr>
        <p:txBody>
          <a:bodyPr>
            <a:no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208350" indent="-171450">
              <a:buFontTx/>
              <a:buChar char="-"/>
            </a:pPr>
            <a:r>
              <a:rPr lang="sl-SI" sz="1400" b="1" dirty="0">
                <a:solidFill>
                  <a:schemeClr val="tx1"/>
                </a:solidFill>
                <a:latin typeface="Century Gothic" panose="020B0502020202020204" pitchFamily="34" charset="0"/>
                <a:ea typeface="+mj-ea"/>
              </a:rPr>
              <a:t>Javna (neprofitna) najemna stanovanja: </a:t>
            </a:r>
            <a:r>
              <a:rPr lang="sl-SI" sz="1400" dirty="0">
                <a:ln>
                  <a:solidFill>
                    <a:schemeClr val="bg1">
                      <a:lumMod val="75000"/>
                      <a:lumOff val="25000"/>
                      <a:alpha val="10000"/>
                    </a:schemeClr>
                  </a:solidFill>
                </a:ln>
                <a:solidFill>
                  <a:schemeClr val="tx1"/>
                </a:solidFill>
                <a:latin typeface="Century Gothic" panose="020B0502020202020204" pitchFamily="34" charset="0"/>
                <a:ea typeface="+mj-ea"/>
              </a:rPr>
              <a:t>objavljeno in realizirano 9 programov; sodelovanje v 65 občinah (30%)</a:t>
            </a:r>
          </a:p>
          <a:p>
            <a:pPr marL="208350" indent="-171450">
              <a:buFontTx/>
              <a:buChar char="-"/>
            </a:pPr>
            <a:r>
              <a:rPr lang="sl-SI" sz="1400" b="1" dirty="0">
                <a:solidFill>
                  <a:schemeClr val="tx1"/>
                </a:solidFill>
                <a:latin typeface="Century Gothic" panose="020B0502020202020204" pitchFamily="34" charset="0"/>
                <a:ea typeface="+mj-ea"/>
              </a:rPr>
              <a:t>Javna oskrbovana najemna stanovanja za starejše: </a:t>
            </a:r>
            <a:r>
              <a:rPr lang="sl-SI" sz="1400" dirty="0">
                <a:ln>
                  <a:solidFill>
                    <a:schemeClr val="bg1">
                      <a:lumMod val="75000"/>
                      <a:lumOff val="25000"/>
                      <a:alpha val="10000"/>
                    </a:schemeClr>
                  </a:solidFill>
                </a:ln>
                <a:solidFill>
                  <a:schemeClr val="tx1"/>
                </a:solidFill>
                <a:latin typeface="Century Gothic" panose="020B0502020202020204" pitchFamily="34" charset="0"/>
                <a:ea typeface="+mj-ea"/>
              </a:rPr>
              <a:t>objavljeno in realizirano 6 programov</a:t>
            </a:r>
          </a:p>
          <a:p>
            <a:pPr marL="208350" indent="-171450">
              <a:buFontTx/>
              <a:buChar char="-"/>
            </a:pPr>
            <a:endParaRPr lang="sl-SI" sz="1100" dirty="0">
              <a:ln>
                <a:solidFill>
                  <a:schemeClr val="bg1">
                    <a:lumMod val="75000"/>
                    <a:lumOff val="25000"/>
                    <a:alpha val="10000"/>
                  </a:schemeClr>
                </a:solidFill>
              </a:ln>
              <a:solidFill>
                <a:schemeClr val="tx1"/>
              </a:solidFill>
              <a:latin typeface="Century Gothic" panose="020B0502020202020204" pitchFamily="34" charset="0"/>
              <a:ea typeface="+mj-ea"/>
            </a:endParaRPr>
          </a:p>
        </p:txBody>
      </p:sp>
      <p:sp>
        <p:nvSpPr>
          <p:cNvPr id="4" name="Označba mesta vsebine 2">
            <a:extLst>
              <a:ext uri="{FF2B5EF4-FFF2-40B4-BE49-F238E27FC236}">
                <a16:creationId xmlns:a16="http://schemas.microsoft.com/office/drawing/2014/main" id="{3AE9C92C-2812-4BB8-9F54-7D8EB0C83E20}"/>
              </a:ext>
            </a:extLst>
          </p:cNvPr>
          <p:cNvSpPr txBox="1">
            <a:spLocks/>
          </p:cNvSpPr>
          <p:nvPr/>
        </p:nvSpPr>
        <p:spPr>
          <a:xfrm>
            <a:off x="3039762" y="2807414"/>
            <a:ext cx="7173095" cy="1655079"/>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lgn="just">
              <a:buNone/>
            </a:pPr>
            <a:endParaRPr lang="sl-SI" sz="1100" dirty="0">
              <a:effectLst/>
              <a:latin typeface="Century Gothic" panose="020B0502020202020204" pitchFamily="34" charset="0"/>
              <a:ea typeface="+mj-ea"/>
            </a:endParaRPr>
          </a:p>
          <a:p>
            <a:pPr marL="414000" lvl="1" indent="0" algn="just">
              <a:buNone/>
            </a:pPr>
            <a:endParaRPr lang="sl-SI" sz="1100" dirty="0">
              <a:latin typeface="Century Gothic" panose="020B0502020202020204" pitchFamily="34" charset="0"/>
              <a:ea typeface="+mj-ea"/>
            </a:endParaRPr>
          </a:p>
        </p:txBody>
      </p:sp>
      <p:sp>
        <p:nvSpPr>
          <p:cNvPr id="7" name="Naslov 1">
            <a:extLst>
              <a:ext uri="{FF2B5EF4-FFF2-40B4-BE49-F238E27FC236}">
                <a16:creationId xmlns:a16="http://schemas.microsoft.com/office/drawing/2014/main" id="{63D08DA6-68F1-4B01-9500-8AF0740DA5AD}"/>
              </a:ext>
            </a:extLst>
          </p:cNvPr>
          <p:cNvSpPr txBox="1">
            <a:spLocks/>
          </p:cNvSpPr>
          <p:nvPr/>
        </p:nvSpPr>
        <p:spPr>
          <a:xfrm>
            <a:off x="1239631" y="898039"/>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fontScale="67500" lnSpcReduction="2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PROGRAMI SOFINANCIRANJA </a:t>
            </a:r>
          </a:p>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 povzetek-</a:t>
            </a:r>
          </a:p>
        </p:txBody>
      </p:sp>
      <p:pic>
        <p:nvPicPr>
          <p:cNvPr id="17" name="Slika 16">
            <a:extLst>
              <a:ext uri="{FF2B5EF4-FFF2-40B4-BE49-F238E27FC236}">
                <a16:creationId xmlns:a16="http://schemas.microsoft.com/office/drawing/2014/main" id="{C08937BC-E840-4681-900D-970A7FB50BEB}"/>
              </a:ext>
            </a:extLst>
          </p:cNvPr>
          <p:cNvPicPr>
            <a:picLocks noChangeAspect="1"/>
          </p:cNvPicPr>
          <p:nvPr/>
        </p:nvPicPr>
        <p:blipFill>
          <a:blip r:embed="rId3"/>
          <a:stretch>
            <a:fillRect/>
          </a:stretch>
        </p:blipFill>
        <p:spPr>
          <a:xfrm>
            <a:off x="2106993" y="4741047"/>
            <a:ext cx="932769" cy="1249788"/>
          </a:xfrm>
          <a:prstGeom prst="rect">
            <a:avLst/>
          </a:prstGeom>
        </p:spPr>
      </p:pic>
      <p:graphicFrame>
        <p:nvGraphicFramePr>
          <p:cNvPr id="18" name="Tabela 17">
            <a:extLst>
              <a:ext uri="{FF2B5EF4-FFF2-40B4-BE49-F238E27FC236}">
                <a16:creationId xmlns:a16="http://schemas.microsoft.com/office/drawing/2014/main" id="{92EB8A04-1604-4F35-BBF5-DDA8C5B4644E}"/>
              </a:ext>
            </a:extLst>
          </p:cNvPr>
          <p:cNvGraphicFramePr>
            <a:graphicFrameLocks noGrp="1"/>
          </p:cNvGraphicFramePr>
          <p:nvPr>
            <p:extLst>
              <p:ext uri="{D42A27DB-BD31-4B8C-83A1-F6EECF244321}">
                <p14:modId xmlns:p14="http://schemas.microsoft.com/office/powerpoint/2010/main" val="2008005683"/>
              </p:ext>
            </p:extLst>
          </p:nvPr>
        </p:nvGraphicFramePr>
        <p:xfrm>
          <a:off x="3691842" y="3334788"/>
          <a:ext cx="4164056" cy="804727"/>
        </p:xfrm>
        <a:graphic>
          <a:graphicData uri="http://schemas.openxmlformats.org/drawingml/2006/table">
            <a:tbl>
              <a:tblPr>
                <a:tableStyleId>{5C22544A-7EE6-4342-B048-85BDC9FD1C3A}</a:tableStyleId>
              </a:tblPr>
              <a:tblGrid>
                <a:gridCol w="684094">
                  <a:extLst>
                    <a:ext uri="{9D8B030D-6E8A-4147-A177-3AD203B41FA5}">
                      <a16:colId xmlns:a16="http://schemas.microsoft.com/office/drawing/2014/main" val="1837625179"/>
                    </a:ext>
                  </a:extLst>
                </a:gridCol>
                <a:gridCol w="535379">
                  <a:extLst>
                    <a:ext uri="{9D8B030D-6E8A-4147-A177-3AD203B41FA5}">
                      <a16:colId xmlns:a16="http://schemas.microsoft.com/office/drawing/2014/main" val="4005603472"/>
                    </a:ext>
                  </a:extLst>
                </a:gridCol>
                <a:gridCol w="535379">
                  <a:extLst>
                    <a:ext uri="{9D8B030D-6E8A-4147-A177-3AD203B41FA5}">
                      <a16:colId xmlns:a16="http://schemas.microsoft.com/office/drawing/2014/main" val="1429629002"/>
                    </a:ext>
                  </a:extLst>
                </a:gridCol>
                <a:gridCol w="1150073">
                  <a:extLst>
                    <a:ext uri="{9D8B030D-6E8A-4147-A177-3AD203B41FA5}">
                      <a16:colId xmlns:a16="http://schemas.microsoft.com/office/drawing/2014/main" val="3588607236"/>
                    </a:ext>
                  </a:extLst>
                </a:gridCol>
                <a:gridCol w="1259131">
                  <a:extLst>
                    <a:ext uri="{9D8B030D-6E8A-4147-A177-3AD203B41FA5}">
                      <a16:colId xmlns:a16="http://schemas.microsoft.com/office/drawing/2014/main" val="2024158898"/>
                    </a:ext>
                  </a:extLst>
                </a:gridCol>
              </a:tblGrid>
              <a:tr h="186358">
                <a:tc gridSpan="3">
                  <a:txBody>
                    <a:bodyPr/>
                    <a:lstStyle/>
                    <a:p>
                      <a:pPr algn="ctr" fontAlgn="b"/>
                      <a:r>
                        <a:rPr lang="sl-SI" sz="900" u="none" strike="noStrike">
                          <a:effectLst/>
                        </a:rPr>
                        <a:t>JNS (nn) stanovanja</a:t>
                      </a:r>
                      <a:endParaRPr lang="sl-SI" sz="900" b="1" i="0" u="none" strike="noStrike">
                        <a:effectLst/>
                        <a:latin typeface="Century Gothic" panose="020B0502020202020204" pitchFamily="34" charset="0"/>
                      </a:endParaRPr>
                    </a:p>
                  </a:txBody>
                  <a:tcPr marL="0" marR="0" marT="0" marB="0" anchor="b"/>
                </a:tc>
                <a:tc hMerge="1">
                  <a:txBody>
                    <a:bodyPr/>
                    <a:lstStyle/>
                    <a:p>
                      <a:endParaRPr lang="sl-SI"/>
                    </a:p>
                  </a:txBody>
                  <a:tcPr/>
                </a:tc>
                <a:tc hMerge="1">
                  <a:txBody>
                    <a:bodyPr/>
                    <a:lstStyle/>
                    <a:p>
                      <a:endParaRPr lang="sl-SI"/>
                    </a:p>
                  </a:txBody>
                  <a:tcPr/>
                </a:tc>
                <a:tc gridSpan="2">
                  <a:txBody>
                    <a:bodyPr/>
                    <a:lstStyle/>
                    <a:p>
                      <a:pPr algn="ctr" fontAlgn="b"/>
                      <a:r>
                        <a:rPr lang="sl-SI" sz="900" u="none" strike="noStrike">
                          <a:effectLst/>
                        </a:rPr>
                        <a:t>vrednost EUR z DDV</a:t>
                      </a:r>
                      <a:endParaRPr lang="sl-SI" sz="900" b="1" i="0" u="none" strike="noStrike">
                        <a:effectLst/>
                        <a:latin typeface="Century Gothic" panose="020B0502020202020204" pitchFamily="34" charset="0"/>
                      </a:endParaRPr>
                    </a:p>
                  </a:txBody>
                  <a:tcPr marL="0" marR="0" marT="0" marB="0" anchor="b"/>
                </a:tc>
                <a:tc hMerge="1">
                  <a:txBody>
                    <a:bodyPr/>
                    <a:lstStyle/>
                    <a:p>
                      <a:endParaRPr lang="sl-SI"/>
                    </a:p>
                  </a:txBody>
                  <a:tcPr/>
                </a:tc>
                <a:extLst>
                  <a:ext uri="{0D108BD9-81ED-4DB2-BD59-A6C34878D82A}">
                    <a16:rowId xmlns:a16="http://schemas.microsoft.com/office/drawing/2014/main" val="3099119669"/>
                  </a:ext>
                </a:extLst>
              </a:tr>
              <a:tr h="186358">
                <a:tc>
                  <a:txBody>
                    <a:bodyPr/>
                    <a:lstStyle/>
                    <a:p>
                      <a:pPr algn="r" fontAlgn="b"/>
                      <a:r>
                        <a:rPr lang="sl-SI" sz="900" u="none" strike="noStrike">
                          <a:effectLst/>
                        </a:rPr>
                        <a:t>skupaj</a:t>
                      </a:r>
                      <a:endParaRPr lang="sl-SI" sz="900" b="1" i="0" u="none" strike="noStrike">
                        <a:effectLst/>
                        <a:latin typeface="Century Gothic" panose="020B0502020202020204" pitchFamily="34" charset="0"/>
                      </a:endParaRPr>
                    </a:p>
                  </a:txBody>
                  <a:tcPr marL="0" marR="0" marT="0" marB="0" anchor="b"/>
                </a:tc>
                <a:tc>
                  <a:txBody>
                    <a:bodyPr/>
                    <a:lstStyle/>
                    <a:p>
                      <a:pPr algn="ctr" fontAlgn="b"/>
                      <a:r>
                        <a:rPr lang="sl-SI" sz="900" u="none" strike="noStrike">
                          <a:effectLst/>
                        </a:rPr>
                        <a:t>SSRS</a:t>
                      </a:r>
                      <a:endParaRPr lang="sl-SI" sz="900" b="1" i="0" u="none" strike="noStrike">
                        <a:effectLst/>
                        <a:latin typeface="Century Gothic" panose="020B0502020202020204" pitchFamily="34" charset="0"/>
                      </a:endParaRPr>
                    </a:p>
                  </a:txBody>
                  <a:tcPr marL="0" marR="0" marT="0" marB="0" anchor="b"/>
                </a:tc>
                <a:tc>
                  <a:txBody>
                    <a:bodyPr/>
                    <a:lstStyle/>
                    <a:p>
                      <a:pPr algn="ctr" fontAlgn="b"/>
                      <a:r>
                        <a:rPr lang="sl-SI" sz="900" u="none" strike="noStrike" dirty="0">
                          <a:effectLst/>
                        </a:rPr>
                        <a:t>občine</a:t>
                      </a:r>
                      <a:endParaRPr lang="sl-SI" sz="900" b="1" i="0" u="none" strike="noStrike" dirty="0">
                        <a:effectLst/>
                        <a:latin typeface="Century Gothic" panose="020B0502020202020204" pitchFamily="34" charset="0"/>
                      </a:endParaRPr>
                    </a:p>
                  </a:txBody>
                  <a:tcPr marL="0" marR="0" marT="0" marB="0" anchor="b"/>
                </a:tc>
                <a:tc>
                  <a:txBody>
                    <a:bodyPr/>
                    <a:lstStyle/>
                    <a:p>
                      <a:pPr algn="ctr" fontAlgn="b"/>
                      <a:r>
                        <a:rPr lang="sl-SI" sz="900" u="none" strike="noStrike">
                          <a:effectLst/>
                        </a:rPr>
                        <a:t>soinvestitorstvo</a:t>
                      </a:r>
                      <a:endParaRPr lang="sl-SI" sz="900" b="1" i="0" u="none" strike="noStrike">
                        <a:effectLst/>
                        <a:latin typeface="Century Gothic" panose="020B0502020202020204" pitchFamily="34" charset="0"/>
                      </a:endParaRPr>
                    </a:p>
                  </a:txBody>
                  <a:tcPr marL="0" marR="0" marT="0" marB="0" anchor="b"/>
                </a:tc>
                <a:tc>
                  <a:txBody>
                    <a:bodyPr/>
                    <a:lstStyle/>
                    <a:p>
                      <a:pPr algn="ctr" fontAlgn="b"/>
                      <a:r>
                        <a:rPr lang="sl-SI" sz="900" u="none" strike="noStrike">
                          <a:effectLst/>
                        </a:rPr>
                        <a:t>posojila</a:t>
                      </a:r>
                      <a:endParaRPr lang="sl-SI" sz="900" b="1" i="0" u="none" strike="noStrike">
                        <a:effectLst/>
                        <a:latin typeface="Century Gothic" panose="020B0502020202020204" pitchFamily="34" charset="0"/>
                      </a:endParaRPr>
                    </a:p>
                  </a:txBody>
                  <a:tcPr marL="0" marR="0" marT="0" marB="0" anchor="b"/>
                </a:tc>
                <a:extLst>
                  <a:ext uri="{0D108BD9-81ED-4DB2-BD59-A6C34878D82A}">
                    <a16:rowId xmlns:a16="http://schemas.microsoft.com/office/drawing/2014/main" val="2372802332"/>
                  </a:ext>
                </a:extLst>
              </a:tr>
              <a:tr h="211770">
                <a:tc>
                  <a:txBody>
                    <a:bodyPr/>
                    <a:lstStyle/>
                    <a:p>
                      <a:pPr algn="r" fontAlgn="b"/>
                      <a:r>
                        <a:rPr lang="sl-SI" sz="900" u="none" strike="noStrike">
                          <a:effectLst/>
                        </a:rPr>
                        <a:t>3.391</a:t>
                      </a:r>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dirty="0">
                          <a:effectLst/>
                        </a:rPr>
                        <a:t>1.161</a:t>
                      </a:r>
                      <a:endParaRPr lang="sl-SI" sz="900" b="1" i="0" u="none" strike="noStrike" dirty="0">
                        <a:effectLst/>
                        <a:latin typeface="Century Gothic" panose="020B0502020202020204" pitchFamily="34" charset="0"/>
                      </a:endParaRPr>
                    </a:p>
                  </a:txBody>
                  <a:tcPr marL="0" marR="0" marT="0" marB="0" anchor="b"/>
                </a:tc>
                <a:tc>
                  <a:txBody>
                    <a:bodyPr/>
                    <a:lstStyle/>
                    <a:p>
                      <a:pPr algn="r" fontAlgn="b"/>
                      <a:r>
                        <a:rPr lang="sl-SI" sz="900" u="none" strike="noStrike">
                          <a:effectLst/>
                        </a:rPr>
                        <a:t>2.230</a:t>
                      </a:r>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a:effectLst/>
                        </a:rPr>
                        <a:t>88.880.369</a:t>
                      </a:r>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dirty="0">
                          <a:effectLst/>
                        </a:rPr>
                        <a:t>64.630.099</a:t>
                      </a:r>
                      <a:endParaRPr lang="sl-SI" sz="900" b="1" i="0" u="none" strike="noStrike" dirty="0">
                        <a:effectLst/>
                        <a:latin typeface="Century Gothic" panose="020B0502020202020204" pitchFamily="34" charset="0"/>
                      </a:endParaRPr>
                    </a:p>
                  </a:txBody>
                  <a:tcPr marL="0" marR="0" marT="0" marB="0" anchor="b"/>
                </a:tc>
                <a:extLst>
                  <a:ext uri="{0D108BD9-81ED-4DB2-BD59-A6C34878D82A}">
                    <a16:rowId xmlns:a16="http://schemas.microsoft.com/office/drawing/2014/main" val="445147470"/>
                  </a:ext>
                </a:extLst>
              </a:tr>
              <a:tr h="220241">
                <a:tc>
                  <a:txBody>
                    <a:bodyPr/>
                    <a:lstStyle/>
                    <a:p>
                      <a:pPr algn="l" fontAlgn="b"/>
                      <a:endParaRPr lang="sl-SI" sz="900" b="1" i="0" u="none" strike="noStrike">
                        <a:effectLst/>
                        <a:latin typeface="Century Gothic" panose="020B0502020202020204" pitchFamily="34" charset="0"/>
                      </a:endParaRPr>
                    </a:p>
                  </a:txBody>
                  <a:tcPr marL="0" marR="0" marT="0" marB="0" anchor="b"/>
                </a:tc>
                <a:tc>
                  <a:txBody>
                    <a:bodyPr/>
                    <a:lstStyle/>
                    <a:p>
                      <a:pPr algn="l" fontAlgn="b"/>
                      <a:endParaRPr lang="sl-SI" sz="900" b="1" i="0" u="none" strike="noStrike">
                        <a:effectLst/>
                        <a:latin typeface="Century Gothic" panose="020B0502020202020204" pitchFamily="34" charset="0"/>
                      </a:endParaRPr>
                    </a:p>
                  </a:txBody>
                  <a:tcPr marL="0" marR="0" marT="0" marB="0" anchor="b"/>
                </a:tc>
                <a:tc>
                  <a:txBody>
                    <a:bodyPr/>
                    <a:lstStyle/>
                    <a:p>
                      <a:pPr algn="l" fontAlgn="b"/>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a:effectLst/>
                        </a:rPr>
                        <a:t>SKUPAJ: </a:t>
                      </a:r>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dirty="0">
                          <a:effectLst/>
                        </a:rPr>
                        <a:t>153.510.468</a:t>
                      </a:r>
                      <a:endParaRPr lang="sl-SI" sz="900" b="1" i="0" u="none" strike="noStrike" dirty="0">
                        <a:effectLst/>
                        <a:latin typeface="Century Gothic" panose="020B0502020202020204" pitchFamily="34" charset="0"/>
                      </a:endParaRPr>
                    </a:p>
                  </a:txBody>
                  <a:tcPr marL="0" marR="0" marT="0" marB="0" anchor="b"/>
                </a:tc>
                <a:extLst>
                  <a:ext uri="{0D108BD9-81ED-4DB2-BD59-A6C34878D82A}">
                    <a16:rowId xmlns:a16="http://schemas.microsoft.com/office/drawing/2014/main" val="3639848618"/>
                  </a:ext>
                </a:extLst>
              </a:tr>
            </a:tbl>
          </a:graphicData>
        </a:graphic>
      </p:graphicFrame>
      <p:pic>
        <p:nvPicPr>
          <p:cNvPr id="19" name="Slika 18">
            <a:extLst>
              <a:ext uri="{FF2B5EF4-FFF2-40B4-BE49-F238E27FC236}">
                <a16:creationId xmlns:a16="http://schemas.microsoft.com/office/drawing/2014/main" id="{32EB3FF5-0664-4676-ACEE-3751AF3F920D}"/>
              </a:ext>
            </a:extLst>
          </p:cNvPr>
          <p:cNvPicPr>
            <a:picLocks noChangeAspect="1"/>
          </p:cNvPicPr>
          <p:nvPr/>
        </p:nvPicPr>
        <p:blipFill>
          <a:blip r:embed="rId4"/>
          <a:stretch>
            <a:fillRect/>
          </a:stretch>
        </p:blipFill>
        <p:spPr>
          <a:xfrm>
            <a:off x="2049075" y="3161263"/>
            <a:ext cx="1048603" cy="1255885"/>
          </a:xfrm>
          <a:prstGeom prst="rect">
            <a:avLst/>
          </a:prstGeom>
        </p:spPr>
      </p:pic>
      <p:graphicFrame>
        <p:nvGraphicFramePr>
          <p:cNvPr id="22" name="Tabela 21">
            <a:extLst>
              <a:ext uri="{FF2B5EF4-FFF2-40B4-BE49-F238E27FC236}">
                <a16:creationId xmlns:a16="http://schemas.microsoft.com/office/drawing/2014/main" id="{9C39A097-CF11-413B-B47E-D649B208753B}"/>
              </a:ext>
            </a:extLst>
          </p:cNvPr>
          <p:cNvGraphicFramePr>
            <a:graphicFrameLocks noGrp="1"/>
          </p:cNvGraphicFramePr>
          <p:nvPr>
            <p:extLst>
              <p:ext uri="{D42A27DB-BD31-4B8C-83A1-F6EECF244321}">
                <p14:modId xmlns:p14="http://schemas.microsoft.com/office/powerpoint/2010/main" val="1438244817"/>
              </p:ext>
            </p:extLst>
          </p:nvPr>
        </p:nvGraphicFramePr>
        <p:xfrm>
          <a:off x="3652198" y="4741047"/>
          <a:ext cx="4203700" cy="1133475"/>
        </p:xfrm>
        <a:graphic>
          <a:graphicData uri="http://schemas.openxmlformats.org/drawingml/2006/table">
            <a:tbl>
              <a:tblPr>
                <a:tableStyleId>{5C22544A-7EE6-4342-B048-85BDC9FD1C3A}</a:tableStyleId>
              </a:tblPr>
              <a:tblGrid>
                <a:gridCol w="800100">
                  <a:extLst>
                    <a:ext uri="{9D8B030D-6E8A-4147-A177-3AD203B41FA5}">
                      <a16:colId xmlns:a16="http://schemas.microsoft.com/office/drawing/2014/main" val="3936616175"/>
                    </a:ext>
                  </a:extLst>
                </a:gridCol>
                <a:gridCol w="520700">
                  <a:extLst>
                    <a:ext uri="{9D8B030D-6E8A-4147-A177-3AD203B41FA5}">
                      <a16:colId xmlns:a16="http://schemas.microsoft.com/office/drawing/2014/main" val="3236134449"/>
                    </a:ext>
                  </a:extLst>
                </a:gridCol>
                <a:gridCol w="571500">
                  <a:extLst>
                    <a:ext uri="{9D8B030D-6E8A-4147-A177-3AD203B41FA5}">
                      <a16:colId xmlns:a16="http://schemas.microsoft.com/office/drawing/2014/main" val="467556996"/>
                    </a:ext>
                  </a:extLst>
                </a:gridCol>
                <a:gridCol w="1104900">
                  <a:extLst>
                    <a:ext uri="{9D8B030D-6E8A-4147-A177-3AD203B41FA5}">
                      <a16:colId xmlns:a16="http://schemas.microsoft.com/office/drawing/2014/main" val="2689887320"/>
                    </a:ext>
                  </a:extLst>
                </a:gridCol>
                <a:gridCol w="1206500">
                  <a:extLst>
                    <a:ext uri="{9D8B030D-6E8A-4147-A177-3AD203B41FA5}">
                      <a16:colId xmlns:a16="http://schemas.microsoft.com/office/drawing/2014/main" val="3235613952"/>
                    </a:ext>
                  </a:extLst>
                </a:gridCol>
              </a:tblGrid>
              <a:tr h="373380">
                <a:tc gridSpan="3">
                  <a:txBody>
                    <a:bodyPr/>
                    <a:lstStyle/>
                    <a:p>
                      <a:pPr algn="ctr" fontAlgn="b"/>
                      <a:r>
                        <a:rPr lang="sl-SI" sz="900" u="none" strike="noStrike">
                          <a:effectLst/>
                        </a:rPr>
                        <a:t>oskrbovana stanovanja / postelje DSO</a:t>
                      </a:r>
                      <a:endParaRPr lang="sl-SI" sz="900" b="1" i="0" u="none" strike="noStrike">
                        <a:effectLst/>
                        <a:latin typeface="Century Gothic" panose="020B0502020202020204" pitchFamily="34" charset="0"/>
                      </a:endParaRPr>
                    </a:p>
                  </a:txBody>
                  <a:tcPr marL="0" marR="0" marT="0" marB="0" anchor="b"/>
                </a:tc>
                <a:tc hMerge="1">
                  <a:txBody>
                    <a:bodyPr/>
                    <a:lstStyle/>
                    <a:p>
                      <a:endParaRPr lang="sl-SI"/>
                    </a:p>
                  </a:txBody>
                  <a:tcPr/>
                </a:tc>
                <a:tc hMerge="1">
                  <a:txBody>
                    <a:bodyPr/>
                    <a:lstStyle/>
                    <a:p>
                      <a:endParaRPr lang="sl-SI"/>
                    </a:p>
                  </a:txBody>
                  <a:tcPr/>
                </a:tc>
                <a:tc gridSpan="2">
                  <a:txBody>
                    <a:bodyPr/>
                    <a:lstStyle/>
                    <a:p>
                      <a:pPr algn="ctr" fontAlgn="b"/>
                      <a:r>
                        <a:rPr lang="sl-SI" sz="900" u="none" strike="noStrike">
                          <a:effectLst/>
                        </a:rPr>
                        <a:t>vrednost EUR z DDV</a:t>
                      </a:r>
                      <a:endParaRPr lang="sl-SI" sz="900" b="1" i="0" u="none" strike="noStrike">
                        <a:effectLst/>
                        <a:latin typeface="Century Gothic" panose="020B0502020202020204" pitchFamily="34" charset="0"/>
                      </a:endParaRPr>
                    </a:p>
                  </a:txBody>
                  <a:tcPr marL="0" marR="0" marT="0" marB="0" anchor="b"/>
                </a:tc>
                <a:tc hMerge="1">
                  <a:txBody>
                    <a:bodyPr/>
                    <a:lstStyle/>
                    <a:p>
                      <a:endParaRPr lang="sl-SI"/>
                    </a:p>
                  </a:txBody>
                  <a:tcPr/>
                </a:tc>
                <a:extLst>
                  <a:ext uri="{0D108BD9-81ED-4DB2-BD59-A6C34878D82A}">
                    <a16:rowId xmlns:a16="http://schemas.microsoft.com/office/drawing/2014/main" val="1183933001"/>
                  </a:ext>
                </a:extLst>
              </a:tr>
              <a:tr h="161925">
                <a:tc>
                  <a:txBody>
                    <a:bodyPr/>
                    <a:lstStyle/>
                    <a:p>
                      <a:pPr algn="r" fontAlgn="b"/>
                      <a:r>
                        <a:rPr lang="sl-SI" sz="900" u="none" strike="noStrike">
                          <a:effectLst/>
                        </a:rPr>
                        <a:t>skupaj</a:t>
                      </a:r>
                      <a:endParaRPr lang="sl-SI" sz="900" b="1" i="0" u="none" strike="noStrike">
                        <a:effectLst/>
                        <a:latin typeface="Century Gothic" panose="020B0502020202020204" pitchFamily="34" charset="0"/>
                      </a:endParaRPr>
                    </a:p>
                  </a:txBody>
                  <a:tcPr marL="0" marR="0" marT="0" marB="0" anchor="b"/>
                </a:tc>
                <a:tc>
                  <a:txBody>
                    <a:bodyPr/>
                    <a:lstStyle/>
                    <a:p>
                      <a:pPr algn="ctr" fontAlgn="b"/>
                      <a:r>
                        <a:rPr lang="sl-SI" sz="900" u="none" strike="noStrike">
                          <a:effectLst/>
                        </a:rPr>
                        <a:t>SSRS </a:t>
                      </a:r>
                      <a:endParaRPr lang="sl-SI" sz="900" b="1" i="0" u="none" strike="noStrike">
                        <a:effectLst/>
                        <a:latin typeface="Century Gothic" panose="020B0502020202020204" pitchFamily="34" charset="0"/>
                      </a:endParaRPr>
                    </a:p>
                  </a:txBody>
                  <a:tcPr marL="0" marR="0" marT="0" marB="0" anchor="b"/>
                </a:tc>
                <a:tc>
                  <a:txBody>
                    <a:bodyPr/>
                    <a:lstStyle/>
                    <a:p>
                      <a:pPr algn="ctr" fontAlgn="b"/>
                      <a:r>
                        <a:rPr lang="sl-SI" sz="900" u="none" strike="noStrike">
                          <a:effectLst/>
                        </a:rPr>
                        <a:t>občine / prosilici</a:t>
                      </a:r>
                      <a:endParaRPr lang="sl-SI" sz="900" b="1" i="0" u="none" strike="noStrike">
                        <a:effectLst/>
                        <a:latin typeface="Century Gothic" panose="020B0502020202020204" pitchFamily="34" charset="0"/>
                      </a:endParaRPr>
                    </a:p>
                  </a:txBody>
                  <a:tcPr marL="0" marR="0" marT="0" marB="0" anchor="b"/>
                </a:tc>
                <a:tc>
                  <a:txBody>
                    <a:bodyPr/>
                    <a:lstStyle/>
                    <a:p>
                      <a:pPr algn="ctr" fontAlgn="b"/>
                      <a:r>
                        <a:rPr lang="sl-SI" sz="900" u="none" strike="noStrike" dirty="0">
                          <a:effectLst/>
                        </a:rPr>
                        <a:t>soinvestitorstvo</a:t>
                      </a:r>
                      <a:endParaRPr lang="sl-SI" sz="900" b="1" i="0" u="none" strike="noStrike" dirty="0">
                        <a:effectLst/>
                        <a:latin typeface="Century Gothic" panose="020B0502020202020204" pitchFamily="34" charset="0"/>
                      </a:endParaRPr>
                    </a:p>
                  </a:txBody>
                  <a:tcPr marL="0" marR="0" marT="0" marB="0" anchor="b"/>
                </a:tc>
                <a:tc>
                  <a:txBody>
                    <a:bodyPr/>
                    <a:lstStyle/>
                    <a:p>
                      <a:pPr algn="ctr" fontAlgn="b"/>
                      <a:r>
                        <a:rPr lang="sl-SI" sz="900" u="none" strike="noStrike">
                          <a:effectLst/>
                        </a:rPr>
                        <a:t>posojila</a:t>
                      </a:r>
                      <a:endParaRPr lang="sl-SI" sz="900" b="1" i="0" u="none" strike="noStrike">
                        <a:effectLst/>
                        <a:latin typeface="Century Gothic" panose="020B0502020202020204" pitchFamily="34" charset="0"/>
                      </a:endParaRPr>
                    </a:p>
                  </a:txBody>
                  <a:tcPr marL="0" marR="0" marT="0" marB="0" anchor="b"/>
                </a:tc>
                <a:extLst>
                  <a:ext uri="{0D108BD9-81ED-4DB2-BD59-A6C34878D82A}">
                    <a16:rowId xmlns:a16="http://schemas.microsoft.com/office/drawing/2014/main" val="3709372956"/>
                  </a:ext>
                </a:extLst>
              </a:tr>
              <a:tr h="161925">
                <a:tc>
                  <a:txBody>
                    <a:bodyPr/>
                    <a:lstStyle/>
                    <a:p>
                      <a:pPr algn="r" fontAlgn="b"/>
                      <a:r>
                        <a:rPr lang="sl-SI" sz="900" u="none" strike="noStrike">
                          <a:effectLst/>
                        </a:rPr>
                        <a:t>1.239</a:t>
                      </a:r>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a:effectLst/>
                        </a:rPr>
                        <a:t>44</a:t>
                      </a:r>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a:effectLst/>
                        </a:rPr>
                        <a:t>1.195</a:t>
                      </a:r>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a:effectLst/>
                        </a:rPr>
                        <a:t>3.717.222</a:t>
                      </a:r>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a:effectLst/>
                        </a:rPr>
                        <a:t>22.953.502</a:t>
                      </a:r>
                      <a:endParaRPr lang="sl-SI" sz="900" b="1" i="0" u="none" strike="noStrike">
                        <a:effectLst/>
                        <a:latin typeface="Century Gothic" panose="020B0502020202020204" pitchFamily="34" charset="0"/>
                      </a:endParaRPr>
                    </a:p>
                  </a:txBody>
                  <a:tcPr marL="0" marR="0" marT="0" marB="0" anchor="b"/>
                </a:tc>
                <a:extLst>
                  <a:ext uri="{0D108BD9-81ED-4DB2-BD59-A6C34878D82A}">
                    <a16:rowId xmlns:a16="http://schemas.microsoft.com/office/drawing/2014/main" val="681463920"/>
                  </a:ext>
                </a:extLst>
              </a:tr>
              <a:tr h="161925">
                <a:tc>
                  <a:txBody>
                    <a:bodyPr/>
                    <a:lstStyle/>
                    <a:p>
                      <a:pPr algn="l" fontAlgn="b"/>
                      <a:endParaRPr lang="sl-SI" sz="900" b="1" i="0" u="none" strike="noStrike">
                        <a:effectLst/>
                        <a:latin typeface="Century Gothic" panose="020B0502020202020204" pitchFamily="34" charset="0"/>
                      </a:endParaRPr>
                    </a:p>
                  </a:txBody>
                  <a:tcPr marL="0" marR="0" marT="0" marB="0" anchor="b"/>
                </a:tc>
                <a:tc>
                  <a:txBody>
                    <a:bodyPr/>
                    <a:lstStyle/>
                    <a:p>
                      <a:pPr algn="l" fontAlgn="b"/>
                      <a:endParaRPr lang="sl-SI" sz="900" b="1" i="0" u="none" strike="noStrike">
                        <a:effectLst/>
                        <a:latin typeface="Century Gothic" panose="020B0502020202020204" pitchFamily="34" charset="0"/>
                      </a:endParaRPr>
                    </a:p>
                  </a:txBody>
                  <a:tcPr marL="0" marR="0" marT="0" marB="0" anchor="b"/>
                </a:tc>
                <a:tc>
                  <a:txBody>
                    <a:bodyPr/>
                    <a:lstStyle/>
                    <a:p>
                      <a:pPr algn="l" fontAlgn="b"/>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a:effectLst/>
                        </a:rPr>
                        <a:t>SKUPAJ: </a:t>
                      </a:r>
                      <a:endParaRPr lang="sl-SI" sz="900" b="1" i="0" u="none" strike="noStrike">
                        <a:effectLst/>
                        <a:latin typeface="Century Gothic" panose="020B0502020202020204" pitchFamily="34" charset="0"/>
                      </a:endParaRPr>
                    </a:p>
                  </a:txBody>
                  <a:tcPr marL="0" marR="0" marT="0" marB="0" anchor="b"/>
                </a:tc>
                <a:tc>
                  <a:txBody>
                    <a:bodyPr/>
                    <a:lstStyle/>
                    <a:p>
                      <a:pPr algn="r" fontAlgn="b"/>
                      <a:r>
                        <a:rPr lang="sl-SI" sz="900" u="none" strike="noStrike">
                          <a:effectLst/>
                        </a:rPr>
                        <a:t>26.670.724</a:t>
                      </a:r>
                      <a:endParaRPr lang="sl-SI" sz="900" b="1" i="0" u="none" strike="noStrike">
                        <a:effectLst/>
                        <a:latin typeface="Century Gothic" panose="020B0502020202020204" pitchFamily="34" charset="0"/>
                      </a:endParaRPr>
                    </a:p>
                  </a:txBody>
                  <a:tcPr marL="0" marR="0" marT="0" marB="0" anchor="b"/>
                </a:tc>
                <a:extLst>
                  <a:ext uri="{0D108BD9-81ED-4DB2-BD59-A6C34878D82A}">
                    <a16:rowId xmlns:a16="http://schemas.microsoft.com/office/drawing/2014/main" val="4113490349"/>
                  </a:ext>
                </a:extLst>
              </a:tr>
              <a:tr h="161925">
                <a:tc gridSpan="2">
                  <a:txBody>
                    <a:bodyPr/>
                    <a:lstStyle/>
                    <a:p>
                      <a:pPr algn="l" fontAlgn="b"/>
                      <a:r>
                        <a:rPr lang="sl-SI" sz="900" u="none" strike="noStrike">
                          <a:effectLst/>
                        </a:rPr>
                        <a:t>JNOS: skupaj 148</a:t>
                      </a:r>
                      <a:endParaRPr lang="sl-SI" sz="900" b="1" i="0" u="none" strike="noStrike">
                        <a:effectLst/>
                        <a:latin typeface="Century Gothic" panose="020B0502020202020204" pitchFamily="34" charset="0"/>
                      </a:endParaRPr>
                    </a:p>
                  </a:txBody>
                  <a:tcPr marL="0" marR="0" marT="0" marB="0" anchor="b"/>
                </a:tc>
                <a:tc hMerge="1">
                  <a:txBody>
                    <a:bodyPr/>
                    <a:lstStyle/>
                    <a:p>
                      <a:endParaRPr lang="sl-SI"/>
                    </a:p>
                  </a:txBody>
                  <a:tcPr/>
                </a:tc>
                <a:tc>
                  <a:txBody>
                    <a:bodyPr/>
                    <a:lstStyle/>
                    <a:p>
                      <a:pPr algn="l" fontAlgn="b"/>
                      <a:endParaRPr lang="sl-SI" sz="900" b="0" i="0" u="none" strike="noStrike">
                        <a:effectLst/>
                        <a:latin typeface="Century Gothic" panose="020B0502020202020204" pitchFamily="34" charset="0"/>
                      </a:endParaRPr>
                    </a:p>
                  </a:txBody>
                  <a:tcPr marL="0" marR="0" marT="0" marB="0" anchor="b"/>
                </a:tc>
                <a:tc>
                  <a:txBody>
                    <a:bodyPr/>
                    <a:lstStyle/>
                    <a:p>
                      <a:pPr algn="l" fontAlgn="b"/>
                      <a:endParaRPr lang="sl-SI" sz="900" b="0" i="0" u="none" strike="noStrike">
                        <a:effectLst/>
                        <a:latin typeface="Century Gothic" panose="020B0502020202020204" pitchFamily="34" charset="0"/>
                      </a:endParaRPr>
                    </a:p>
                  </a:txBody>
                  <a:tcPr marL="0" marR="0" marT="0" marB="0" anchor="b"/>
                </a:tc>
                <a:tc>
                  <a:txBody>
                    <a:bodyPr/>
                    <a:lstStyle/>
                    <a:p>
                      <a:pPr algn="l" fontAlgn="b"/>
                      <a:endParaRPr lang="sl-SI" sz="900" b="1" i="0" u="none" strike="noStrike" dirty="0">
                        <a:effectLst/>
                        <a:latin typeface="Century Gothic" panose="020B0502020202020204" pitchFamily="34" charset="0"/>
                      </a:endParaRPr>
                    </a:p>
                  </a:txBody>
                  <a:tcPr marL="0" marR="0" marT="0" marB="0" anchor="b"/>
                </a:tc>
                <a:extLst>
                  <a:ext uri="{0D108BD9-81ED-4DB2-BD59-A6C34878D82A}">
                    <a16:rowId xmlns:a16="http://schemas.microsoft.com/office/drawing/2014/main" val="687439418"/>
                  </a:ext>
                </a:extLst>
              </a:tr>
            </a:tbl>
          </a:graphicData>
        </a:graphic>
      </p:graphicFrame>
    </p:spTree>
    <p:extLst>
      <p:ext uri="{BB962C8B-B14F-4D97-AF65-F5344CB8AC3E}">
        <p14:creationId xmlns:p14="http://schemas.microsoft.com/office/powerpoint/2010/main" val="9282941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A650767B-66C3-41A4-AB4F-824B86938C37}"/>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4" name="Označba mesta vsebine 2">
            <a:extLst>
              <a:ext uri="{FF2B5EF4-FFF2-40B4-BE49-F238E27FC236}">
                <a16:creationId xmlns:a16="http://schemas.microsoft.com/office/drawing/2014/main" id="{3AE9C92C-2812-4BB8-9F54-7D8EB0C83E20}"/>
              </a:ext>
            </a:extLst>
          </p:cNvPr>
          <p:cNvSpPr txBox="1">
            <a:spLocks/>
          </p:cNvSpPr>
          <p:nvPr/>
        </p:nvSpPr>
        <p:spPr>
          <a:xfrm>
            <a:off x="3039762" y="2807414"/>
            <a:ext cx="7173095" cy="1655079"/>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lgn="just">
              <a:buNone/>
            </a:pPr>
            <a:endParaRPr lang="sl-SI" sz="1100" dirty="0">
              <a:effectLst/>
              <a:latin typeface="Century Gothic" panose="020B0502020202020204" pitchFamily="34" charset="0"/>
              <a:ea typeface="+mj-ea"/>
            </a:endParaRPr>
          </a:p>
          <a:p>
            <a:pPr marL="414000" lvl="1" indent="0" algn="just">
              <a:buNone/>
            </a:pPr>
            <a:endParaRPr lang="sl-SI" sz="1100" dirty="0">
              <a:latin typeface="Century Gothic" panose="020B0502020202020204" pitchFamily="34" charset="0"/>
              <a:ea typeface="+mj-ea"/>
            </a:endParaRPr>
          </a:p>
        </p:txBody>
      </p:sp>
      <p:sp>
        <p:nvSpPr>
          <p:cNvPr id="7" name="Naslov 1">
            <a:extLst>
              <a:ext uri="{FF2B5EF4-FFF2-40B4-BE49-F238E27FC236}">
                <a16:creationId xmlns:a16="http://schemas.microsoft.com/office/drawing/2014/main" id="{63D08DA6-68F1-4B01-9500-8AF0740DA5AD}"/>
              </a:ext>
            </a:extLst>
          </p:cNvPr>
          <p:cNvSpPr txBox="1">
            <a:spLocks/>
          </p:cNvSpPr>
          <p:nvPr/>
        </p:nvSpPr>
        <p:spPr>
          <a:xfrm>
            <a:off x="1239631" y="898039"/>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fontScale="67500" lnSpcReduction="2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PROGRAMI SOFINANCIRANJA </a:t>
            </a:r>
          </a:p>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 povzetek-</a:t>
            </a:r>
          </a:p>
        </p:txBody>
      </p:sp>
      <p:pic>
        <p:nvPicPr>
          <p:cNvPr id="19" name="Slika 18">
            <a:extLst>
              <a:ext uri="{FF2B5EF4-FFF2-40B4-BE49-F238E27FC236}">
                <a16:creationId xmlns:a16="http://schemas.microsoft.com/office/drawing/2014/main" id="{32EB3FF5-0664-4676-ACEE-3751AF3F920D}"/>
              </a:ext>
            </a:extLst>
          </p:cNvPr>
          <p:cNvPicPr>
            <a:picLocks noChangeAspect="1"/>
          </p:cNvPicPr>
          <p:nvPr/>
        </p:nvPicPr>
        <p:blipFill>
          <a:blip r:embed="rId3"/>
          <a:stretch>
            <a:fillRect/>
          </a:stretch>
        </p:blipFill>
        <p:spPr>
          <a:xfrm>
            <a:off x="715329" y="3206608"/>
            <a:ext cx="1048603" cy="1255885"/>
          </a:xfrm>
          <a:prstGeom prst="rect">
            <a:avLst/>
          </a:prstGeom>
        </p:spPr>
      </p:pic>
      <p:graphicFrame>
        <p:nvGraphicFramePr>
          <p:cNvPr id="10" name="Grafikon 9">
            <a:extLst>
              <a:ext uri="{FF2B5EF4-FFF2-40B4-BE49-F238E27FC236}">
                <a16:creationId xmlns:a16="http://schemas.microsoft.com/office/drawing/2014/main" id="{54D918AD-E125-4350-9153-F0804C5F24F4}"/>
              </a:ext>
            </a:extLst>
          </p:cNvPr>
          <p:cNvGraphicFramePr>
            <a:graphicFrameLocks/>
          </p:cNvGraphicFramePr>
          <p:nvPr>
            <p:extLst>
              <p:ext uri="{D42A27DB-BD31-4B8C-83A1-F6EECF244321}">
                <p14:modId xmlns:p14="http://schemas.microsoft.com/office/powerpoint/2010/main" val="1162961781"/>
              </p:ext>
            </p:extLst>
          </p:nvPr>
        </p:nvGraphicFramePr>
        <p:xfrm>
          <a:off x="1806916" y="1868489"/>
          <a:ext cx="9145453" cy="4311679"/>
        </p:xfrm>
        <a:graphic>
          <a:graphicData uri="http://schemas.openxmlformats.org/drawingml/2006/chart">
            <c:chart xmlns:c="http://schemas.openxmlformats.org/drawingml/2006/chart" xmlns:r="http://schemas.openxmlformats.org/officeDocument/2006/relationships" r:id="rId4"/>
          </a:graphicData>
        </a:graphic>
      </p:graphicFrame>
      <p:sp>
        <p:nvSpPr>
          <p:cNvPr id="5" name="PoljeZBesedilom 4">
            <a:extLst>
              <a:ext uri="{FF2B5EF4-FFF2-40B4-BE49-F238E27FC236}">
                <a16:creationId xmlns:a16="http://schemas.microsoft.com/office/drawing/2014/main" id="{5B1F86F0-A693-4D3A-A845-A60514F77FA7}"/>
              </a:ext>
            </a:extLst>
          </p:cNvPr>
          <p:cNvSpPr txBox="1"/>
          <p:nvPr/>
        </p:nvSpPr>
        <p:spPr>
          <a:xfrm>
            <a:off x="5912708" y="4296228"/>
            <a:ext cx="495349" cy="269759"/>
          </a:xfrm>
          <a:prstGeom prst="rect">
            <a:avLst/>
          </a:prstGeom>
          <a:solidFill>
            <a:schemeClr val="bg1"/>
          </a:solidFill>
        </p:spPr>
        <p:txBody>
          <a:bodyPr wrap="square" rtlCol="0">
            <a:spAutoFit/>
          </a:bodyPr>
          <a:lstStyle/>
          <a:p>
            <a:endParaRPr lang="sl-SI" dirty="0"/>
          </a:p>
        </p:txBody>
      </p:sp>
    </p:spTree>
    <p:extLst>
      <p:ext uri="{BB962C8B-B14F-4D97-AF65-F5344CB8AC3E}">
        <p14:creationId xmlns:p14="http://schemas.microsoft.com/office/powerpoint/2010/main" val="34484943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A650767B-66C3-41A4-AB4F-824B86938C37}"/>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4" name="Označba mesta vsebine 2">
            <a:extLst>
              <a:ext uri="{FF2B5EF4-FFF2-40B4-BE49-F238E27FC236}">
                <a16:creationId xmlns:a16="http://schemas.microsoft.com/office/drawing/2014/main" id="{3AE9C92C-2812-4BB8-9F54-7D8EB0C83E20}"/>
              </a:ext>
            </a:extLst>
          </p:cNvPr>
          <p:cNvSpPr txBox="1">
            <a:spLocks/>
          </p:cNvSpPr>
          <p:nvPr/>
        </p:nvSpPr>
        <p:spPr>
          <a:xfrm>
            <a:off x="3039762" y="2807414"/>
            <a:ext cx="7173095" cy="1655079"/>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lgn="just">
              <a:buNone/>
            </a:pPr>
            <a:endParaRPr lang="sl-SI" sz="1100" dirty="0">
              <a:effectLst/>
              <a:latin typeface="Century Gothic" panose="020B0502020202020204" pitchFamily="34" charset="0"/>
              <a:ea typeface="+mj-ea"/>
            </a:endParaRPr>
          </a:p>
          <a:p>
            <a:pPr marL="414000" lvl="1" indent="0" algn="just">
              <a:buNone/>
            </a:pPr>
            <a:endParaRPr lang="sl-SI" sz="1100" dirty="0">
              <a:latin typeface="Century Gothic" panose="020B0502020202020204" pitchFamily="34" charset="0"/>
              <a:ea typeface="+mj-ea"/>
            </a:endParaRPr>
          </a:p>
        </p:txBody>
      </p:sp>
      <p:sp>
        <p:nvSpPr>
          <p:cNvPr id="7" name="Naslov 1">
            <a:extLst>
              <a:ext uri="{FF2B5EF4-FFF2-40B4-BE49-F238E27FC236}">
                <a16:creationId xmlns:a16="http://schemas.microsoft.com/office/drawing/2014/main" id="{63D08DA6-68F1-4B01-9500-8AF0740DA5AD}"/>
              </a:ext>
            </a:extLst>
          </p:cNvPr>
          <p:cNvSpPr txBox="1">
            <a:spLocks/>
          </p:cNvSpPr>
          <p:nvPr/>
        </p:nvSpPr>
        <p:spPr>
          <a:xfrm>
            <a:off x="1239631" y="898039"/>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fontScale="67500" lnSpcReduction="2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PROGRAMI SOFINANCIRANJA </a:t>
            </a:r>
          </a:p>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 povzetek-</a:t>
            </a:r>
          </a:p>
        </p:txBody>
      </p:sp>
      <p:pic>
        <p:nvPicPr>
          <p:cNvPr id="19" name="Slika 18">
            <a:extLst>
              <a:ext uri="{FF2B5EF4-FFF2-40B4-BE49-F238E27FC236}">
                <a16:creationId xmlns:a16="http://schemas.microsoft.com/office/drawing/2014/main" id="{32EB3FF5-0664-4676-ACEE-3751AF3F920D}"/>
              </a:ext>
            </a:extLst>
          </p:cNvPr>
          <p:cNvPicPr>
            <a:picLocks noChangeAspect="1"/>
          </p:cNvPicPr>
          <p:nvPr/>
        </p:nvPicPr>
        <p:blipFill>
          <a:blip r:embed="rId3"/>
          <a:stretch>
            <a:fillRect/>
          </a:stretch>
        </p:blipFill>
        <p:spPr>
          <a:xfrm>
            <a:off x="628832" y="3214490"/>
            <a:ext cx="1048603" cy="1255885"/>
          </a:xfrm>
          <a:prstGeom prst="rect">
            <a:avLst/>
          </a:prstGeom>
        </p:spPr>
      </p:pic>
      <p:graphicFrame>
        <p:nvGraphicFramePr>
          <p:cNvPr id="8" name="Grafikon 7">
            <a:extLst>
              <a:ext uri="{FF2B5EF4-FFF2-40B4-BE49-F238E27FC236}">
                <a16:creationId xmlns:a16="http://schemas.microsoft.com/office/drawing/2014/main" id="{97D81E3F-F340-B417-AF3B-8D1CDD4912EF}"/>
              </a:ext>
            </a:extLst>
          </p:cNvPr>
          <p:cNvGraphicFramePr>
            <a:graphicFrameLocks/>
          </p:cNvGraphicFramePr>
          <p:nvPr>
            <p:extLst>
              <p:ext uri="{D42A27DB-BD31-4B8C-83A1-F6EECF244321}">
                <p14:modId xmlns:p14="http://schemas.microsoft.com/office/powerpoint/2010/main" val="1716856100"/>
              </p:ext>
            </p:extLst>
          </p:nvPr>
        </p:nvGraphicFramePr>
        <p:xfrm>
          <a:off x="1414343" y="1662813"/>
          <a:ext cx="9651134" cy="454027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239837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A650767B-66C3-41A4-AB4F-824B86938C37}"/>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4" name="Označba mesta vsebine 2">
            <a:extLst>
              <a:ext uri="{FF2B5EF4-FFF2-40B4-BE49-F238E27FC236}">
                <a16:creationId xmlns:a16="http://schemas.microsoft.com/office/drawing/2014/main" id="{3AE9C92C-2812-4BB8-9F54-7D8EB0C83E20}"/>
              </a:ext>
            </a:extLst>
          </p:cNvPr>
          <p:cNvSpPr txBox="1">
            <a:spLocks/>
          </p:cNvSpPr>
          <p:nvPr/>
        </p:nvSpPr>
        <p:spPr>
          <a:xfrm>
            <a:off x="3039762" y="2807414"/>
            <a:ext cx="7173095" cy="1655079"/>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lgn="just">
              <a:buNone/>
            </a:pPr>
            <a:endParaRPr lang="sl-SI" sz="1100" dirty="0">
              <a:effectLst/>
              <a:latin typeface="Century Gothic" panose="020B0502020202020204" pitchFamily="34" charset="0"/>
              <a:ea typeface="+mj-ea"/>
            </a:endParaRPr>
          </a:p>
          <a:p>
            <a:pPr marL="414000" lvl="1" indent="0" algn="just">
              <a:buNone/>
            </a:pPr>
            <a:endParaRPr lang="sl-SI" sz="1100" dirty="0">
              <a:latin typeface="Century Gothic" panose="020B0502020202020204" pitchFamily="34" charset="0"/>
              <a:ea typeface="+mj-ea"/>
            </a:endParaRPr>
          </a:p>
        </p:txBody>
      </p:sp>
      <p:sp>
        <p:nvSpPr>
          <p:cNvPr id="7" name="Naslov 1">
            <a:extLst>
              <a:ext uri="{FF2B5EF4-FFF2-40B4-BE49-F238E27FC236}">
                <a16:creationId xmlns:a16="http://schemas.microsoft.com/office/drawing/2014/main" id="{63D08DA6-68F1-4B01-9500-8AF0740DA5AD}"/>
              </a:ext>
            </a:extLst>
          </p:cNvPr>
          <p:cNvSpPr txBox="1">
            <a:spLocks/>
          </p:cNvSpPr>
          <p:nvPr/>
        </p:nvSpPr>
        <p:spPr>
          <a:xfrm>
            <a:off x="1239631" y="898039"/>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fontScale="67500" lnSpcReduction="2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PROGRAMI SOFINANCIRANJA </a:t>
            </a:r>
          </a:p>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 povzetek-</a:t>
            </a:r>
          </a:p>
        </p:txBody>
      </p:sp>
      <p:pic>
        <p:nvPicPr>
          <p:cNvPr id="3" name="Slika 2">
            <a:extLst>
              <a:ext uri="{FF2B5EF4-FFF2-40B4-BE49-F238E27FC236}">
                <a16:creationId xmlns:a16="http://schemas.microsoft.com/office/drawing/2014/main" id="{F1F89F3A-22BC-4025-8D43-80D585663B55}"/>
              </a:ext>
            </a:extLst>
          </p:cNvPr>
          <p:cNvPicPr>
            <a:picLocks noChangeAspect="1"/>
          </p:cNvPicPr>
          <p:nvPr/>
        </p:nvPicPr>
        <p:blipFill>
          <a:blip r:embed="rId3"/>
          <a:stretch>
            <a:fillRect/>
          </a:stretch>
        </p:blipFill>
        <p:spPr>
          <a:xfrm>
            <a:off x="588662" y="3063597"/>
            <a:ext cx="932769" cy="1249788"/>
          </a:xfrm>
          <a:prstGeom prst="rect">
            <a:avLst/>
          </a:prstGeom>
        </p:spPr>
      </p:pic>
      <p:graphicFrame>
        <p:nvGraphicFramePr>
          <p:cNvPr id="8" name="Grafikon 7">
            <a:extLst>
              <a:ext uri="{FF2B5EF4-FFF2-40B4-BE49-F238E27FC236}">
                <a16:creationId xmlns:a16="http://schemas.microsoft.com/office/drawing/2014/main" id="{171E80B7-E127-4C50-8D13-9D1FEEB01CE5}"/>
              </a:ext>
            </a:extLst>
          </p:cNvPr>
          <p:cNvGraphicFramePr>
            <a:graphicFrameLocks/>
          </p:cNvGraphicFramePr>
          <p:nvPr>
            <p:extLst>
              <p:ext uri="{D42A27DB-BD31-4B8C-83A1-F6EECF244321}">
                <p14:modId xmlns:p14="http://schemas.microsoft.com/office/powerpoint/2010/main" val="1593596747"/>
              </p:ext>
            </p:extLst>
          </p:nvPr>
        </p:nvGraphicFramePr>
        <p:xfrm>
          <a:off x="1734229" y="2172882"/>
          <a:ext cx="4361771" cy="27184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afikon 8">
            <a:extLst>
              <a:ext uri="{FF2B5EF4-FFF2-40B4-BE49-F238E27FC236}">
                <a16:creationId xmlns:a16="http://schemas.microsoft.com/office/drawing/2014/main" id="{3E19EB1E-1315-494D-8E3C-481AC13B2F3A}"/>
              </a:ext>
            </a:extLst>
          </p:cNvPr>
          <p:cNvGraphicFramePr>
            <a:graphicFrameLocks/>
          </p:cNvGraphicFramePr>
          <p:nvPr>
            <p:extLst>
              <p:ext uri="{D42A27DB-BD31-4B8C-83A1-F6EECF244321}">
                <p14:modId xmlns:p14="http://schemas.microsoft.com/office/powerpoint/2010/main" val="3354340030"/>
              </p:ext>
            </p:extLst>
          </p:nvPr>
        </p:nvGraphicFramePr>
        <p:xfrm>
          <a:off x="6626309" y="2314664"/>
          <a:ext cx="4460649" cy="257665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99571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A650767B-66C3-41A4-AB4F-824B86938C37}"/>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4" name="Označba mesta vsebine 2">
            <a:extLst>
              <a:ext uri="{FF2B5EF4-FFF2-40B4-BE49-F238E27FC236}">
                <a16:creationId xmlns:a16="http://schemas.microsoft.com/office/drawing/2014/main" id="{3AE9C92C-2812-4BB8-9F54-7D8EB0C83E20}"/>
              </a:ext>
            </a:extLst>
          </p:cNvPr>
          <p:cNvSpPr txBox="1">
            <a:spLocks/>
          </p:cNvSpPr>
          <p:nvPr/>
        </p:nvSpPr>
        <p:spPr>
          <a:xfrm>
            <a:off x="3039762" y="2807414"/>
            <a:ext cx="7173095" cy="1655079"/>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lgn="just">
              <a:buNone/>
            </a:pPr>
            <a:endParaRPr lang="sl-SI" sz="1100" dirty="0">
              <a:effectLst/>
              <a:latin typeface="Century Gothic" panose="020B0502020202020204" pitchFamily="34" charset="0"/>
              <a:ea typeface="+mj-ea"/>
            </a:endParaRPr>
          </a:p>
          <a:p>
            <a:pPr marL="414000" lvl="1" indent="0" algn="just">
              <a:buNone/>
            </a:pPr>
            <a:endParaRPr lang="sl-SI" sz="1100" dirty="0">
              <a:latin typeface="Century Gothic" panose="020B0502020202020204" pitchFamily="34" charset="0"/>
              <a:ea typeface="+mj-ea"/>
            </a:endParaRPr>
          </a:p>
        </p:txBody>
      </p:sp>
      <p:sp>
        <p:nvSpPr>
          <p:cNvPr id="7" name="Naslov 1">
            <a:extLst>
              <a:ext uri="{FF2B5EF4-FFF2-40B4-BE49-F238E27FC236}">
                <a16:creationId xmlns:a16="http://schemas.microsoft.com/office/drawing/2014/main" id="{63D08DA6-68F1-4B01-9500-8AF0740DA5AD}"/>
              </a:ext>
            </a:extLst>
          </p:cNvPr>
          <p:cNvSpPr txBox="1">
            <a:spLocks/>
          </p:cNvSpPr>
          <p:nvPr/>
        </p:nvSpPr>
        <p:spPr>
          <a:xfrm>
            <a:off x="1239631" y="898039"/>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fontScale="975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PROGRAMI SOFINANCIRANJA </a:t>
            </a:r>
          </a:p>
        </p:txBody>
      </p:sp>
      <p:pic>
        <p:nvPicPr>
          <p:cNvPr id="17" name="Slika 16">
            <a:extLst>
              <a:ext uri="{FF2B5EF4-FFF2-40B4-BE49-F238E27FC236}">
                <a16:creationId xmlns:a16="http://schemas.microsoft.com/office/drawing/2014/main" id="{C08937BC-E840-4681-900D-970A7FB50BEB}"/>
              </a:ext>
            </a:extLst>
          </p:cNvPr>
          <p:cNvPicPr>
            <a:picLocks noChangeAspect="1"/>
          </p:cNvPicPr>
          <p:nvPr/>
        </p:nvPicPr>
        <p:blipFill>
          <a:blip r:embed="rId3"/>
          <a:stretch>
            <a:fillRect/>
          </a:stretch>
        </p:blipFill>
        <p:spPr>
          <a:xfrm>
            <a:off x="5070676" y="4568130"/>
            <a:ext cx="932769" cy="1249788"/>
          </a:xfrm>
          <a:prstGeom prst="rect">
            <a:avLst/>
          </a:prstGeom>
        </p:spPr>
      </p:pic>
      <p:pic>
        <p:nvPicPr>
          <p:cNvPr id="19" name="Slika 18">
            <a:extLst>
              <a:ext uri="{FF2B5EF4-FFF2-40B4-BE49-F238E27FC236}">
                <a16:creationId xmlns:a16="http://schemas.microsoft.com/office/drawing/2014/main" id="{32EB3FF5-0664-4676-ACEE-3751AF3F920D}"/>
              </a:ext>
            </a:extLst>
          </p:cNvPr>
          <p:cNvPicPr>
            <a:picLocks noChangeAspect="1"/>
          </p:cNvPicPr>
          <p:nvPr/>
        </p:nvPicPr>
        <p:blipFill>
          <a:blip r:embed="rId4"/>
          <a:stretch>
            <a:fillRect/>
          </a:stretch>
        </p:blipFill>
        <p:spPr>
          <a:xfrm>
            <a:off x="715329" y="1868489"/>
            <a:ext cx="1048603" cy="1255885"/>
          </a:xfrm>
          <a:prstGeom prst="rect">
            <a:avLst/>
          </a:prstGeom>
        </p:spPr>
      </p:pic>
      <p:pic>
        <p:nvPicPr>
          <p:cNvPr id="5" name="Slika 4">
            <a:extLst>
              <a:ext uri="{FF2B5EF4-FFF2-40B4-BE49-F238E27FC236}">
                <a16:creationId xmlns:a16="http://schemas.microsoft.com/office/drawing/2014/main" id="{FA48F00C-8062-4A69-9259-0E8FE9E84560}"/>
              </a:ext>
            </a:extLst>
          </p:cNvPr>
          <p:cNvPicPr>
            <a:picLocks noChangeAspect="1"/>
          </p:cNvPicPr>
          <p:nvPr/>
        </p:nvPicPr>
        <p:blipFill>
          <a:blip r:embed="rId5"/>
          <a:stretch>
            <a:fillRect/>
          </a:stretch>
        </p:blipFill>
        <p:spPr>
          <a:xfrm>
            <a:off x="6126931" y="4063299"/>
            <a:ext cx="3025307" cy="2014855"/>
          </a:xfrm>
          <a:prstGeom prst="rect">
            <a:avLst/>
          </a:prstGeom>
        </p:spPr>
      </p:pic>
      <p:pic>
        <p:nvPicPr>
          <p:cNvPr id="6" name="Slika 5">
            <a:extLst>
              <a:ext uri="{FF2B5EF4-FFF2-40B4-BE49-F238E27FC236}">
                <a16:creationId xmlns:a16="http://schemas.microsoft.com/office/drawing/2014/main" id="{4BFB5AC9-CA3C-4012-949E-86EE005D87BD}"/>
              </a:ext>
            </a:extLst>
          </p:cNvPr>
          <p:cNvPicPr>
            <a:picLocks noChangeAspect="1"/>
          </p:cNvPicPr>
          <p:nvPr/>
        </p:nvPicPr>
        <p:blipFill>
          <a:blip r:embed="rId6"/>
          <a:stretch>
            <a:fillRect/>
          </a:stretch>
        </p:blipFill>
        <p:spPr>
          <a:xfrm>
            <a:off x="8839753" y="4622636"/>
            <a:ext cx="2485105" cy="1655080"/>
          </a:xfrm>
          <a:prstGeom prst="rect">
            <a:avLst/>
          </a:prstGeom>
        </p:spPr>
      </p:pic>
      <p:pic>
        <p:nvPicPr>
          <p:cNvPr id="8" name="Slika 7">
            <a:extLst>
              <a:ext uri="{FF2B5EF4-FFF2-40B4-BE49-F238E27FC236}">
                <a16:creationId xmlns:a16="http://schemas.microsoft.com/office/drawing/2014/main" id="{BEB93A17-C7F1-44F5-9411-2DBEE85F2088}"/>
              </a:ext>
            </a:extLst>
          </p:cNvPr>
          <p:cNvPicPr>
            <a:picLocks noChangeAspect="1"/>
          </p:cNvPicPr>
          <p:nvPr/>
        </p:nvPicPr>
        <p:blipFill rotWithShape="1">
          <a:blip r:embed="rId7"/>
          <a:srcRect r="14200"/>
          <a:stretch/>
        </p:blipFill>
        <p:spPr>
          <a:xfrm>
            <a:off x="1733176" y="4063299"/>
            <a:ext cx="3109949" cy="2040676"/>
          </a:xfrm>
          <a:prstGeom prst="rect">
            <a:avLst/>
          </a:prstGeom>
        </p:spPr>
      </p:pic>
      <p:pic>
        <p:nvPicPr>
          <p:cNvPr id="9" name="Slika 8">
            <a:extLst>
              <a:ext uri="{FF2B5EF4-FFF2-40B4-BE49-F238E27FC236}">
                <a16:creationId xmlns:a16="http://schemas.microsoft.com/office/drawing/2014/main" id="{C1720C01-CBFF-4CED-9D87-E5E2437283E3}"/>
              </a:ext>
            </a:extLst>
          </p:cNvPr>
          <p:cNvPicPr>
            <a:picLocks noChangeAspect="1"/>
          </p:cNvPicPr>
          <p:nvPr/>
        </p:nvPicPr>
        <p:blipFill>
          <a:blip r:embed="rId8"/>
          <a:stretch>
            <a:fillRect/>
          </a:stretch>
        </p:blipFill>
        <p:spPr>
          <a:xfrm>
            <a:off x="1733176" y="1832553"/>
            <a:ext cx="3109949" cy="2069185"/>
          </a:xfrm>
          <a:prstGeom prst="rect">
            <a:avLst/>
          </a:prstGeom>
        </p:spPr>
      </p:pic>
      <p:pic>
        <p:nvPicPr>
          <p:cNvPr id="10" name="Slika 9">
            <a:extLst>
              <a:ext uri="{FF2B5EF4-FFF2-40B4-BE49-F238E27FC236}">
                <a16:creationId xmlns:a16="http://schemas.microsoft.com/office/drawing/2014/main" id="{8439E41D-3BCA-4971-B11A-A0B007889D5A}"/>
              </a:ext>
            </a:extLst>
          </p:cNvPr>
          <p:cNvPicPr>
            <a:picLocks noChangeAspect="1"/>
          </p:cNvPicPr>
          <p:nvPr/>
        </p:nvPicPr>
        <p:blipFill rotWithShape="1">
          <a:blip r:embed="rId9"/>
          <a:srcRect t="8521" b="32284"/>
          <a:stretch/>
        </p:blipFill>
        <p:spPr>
          <a:xfrm>
            <a:off x="5299498" y="1799302"/>
            <a:ext cx="2589429" cy="2043775"/>
          </a:xfrm>
          <a:prstGeom prst="rect">
            <a:avLst/>
          </a:prstGeom>
        </p:spPr>
      </p:pic>
      <p:pic>
        <p:nvPicPr>
          <p:cNvPr id="11" name="Slika 10">
            <a:extLst>
              <a:ext uri="{FF2B5EF4-FFF2-40B4-BE49-F238E27FC236}">
                <a16:creationId xmlns:a16="http://schemas.microsoft.com/office/drawing/2014/main" id="{596EC49B-8B6B-4F3B-8019-ECA736B4FE43}"/>
              </a:ext>
            </a:extLst>
          </p:cNvPr>
          <p:cNvPicPr>
            <a:picLocks noChangeAspect="1"/>
          </p:cNvPicPr>
          <p:nvPr/>
        </p:nvPicPr>
        <p:blipFill rotWithShape="1">
          <a:blip r:embed="rId10"/>
          <a:srcRect r="51737" b="12012"/>
          <a:stretch/>
        </p:blipFill>
        <p:spPr>
          <a:xfrm>
            <a:off x="8261904" y="1762929"/>
            <a:ext cx="2809109" cy="2080148"/>
          </a:xfrm>
          <a:prstGeom prst="rect">
            <a:avLst/>
          </a:prstGeom>
        </p:spPr>
      </p:pic>
    </p:spTree>
    <p:extLst>
      <p:ext uri="{BB962C8B-B14F-4D97-AF65-F5344CB8AC3E}">
        <p14:creationId xmlns:p14="http://schemas.microsoft.com/office/powerpoint/2010/main" val="5110794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ka 1">
            <a:extLst>
              <a:ext uri="{FF2B5EF4-FFF2-40B4-BE49-F238E27FC236}">
                <a16:creationId xmlns:a16="http://schemas.microsoft.com/office/drawing/2014/main" id="{A650767B-66C3-41A4-AB4F-824B86938C37}"/>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3" name="Označba mesta vsebine 2">
            <a:extLst>
              <a:ext uri="{FF2B5EF4-FFF2-40B4-BE49-F238E27FC236}">
                <a16:creationId xmlns:a16="http://schemas.microsoft.com/office/drawing/2014/main" id="{664BDC43-05F4-4F7F-9EFF-B70AFE715D55}"/>
              </a:ext>
            </a:extLst>
          </p:cNvPr>
          <p:cNvSpPr txBox="1">
            <a:spLocks/>
          </p:cNvSpPr>
          <p:nvPr/>
        </p:nvSpPr>
        <p:spPr>
          <a:xfrm>
            <a:off x="1239631" y="2010176"/>
            <a:ext cx="8045379" cy="281177"/>
          </a:xfrm>
          <a:prstGeom prst="rect">
            <a:avLst/>
          </a:prstGeom>
        </p:spPr>
        <p:txBody>
          <a:bodyPr>
            <a:no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marL="36900" indent="0">
              <a:buFont typeface="Wingdings 2" pitchFamily="18" charset="2"/>
              <a:buNone/>
            </a:pPr>
            <a:r>
              <a:rPr lang="sl-SI" sz="1200" b="1" dirty="0">
                <a:solidFill>
                  <a:schemeClr val="tx1"/>
                </a:solidFill>
                <a:latin typeface="Century Gothic" panose="020B0502020202020204" pitchFamily="34" charset="0"/>
                <a:ea typeface="+mj-ea"/>
              </a:rPr>
              <a:t>Strateške usmeritve prostorskega razvoja za stanovanjsko oskrbo:</a:t>
            </a:r>
          </a:p>
        </p:txBody>
      </p:sp>
      <p:sp>
        <p:nvSpPr>
          <p:cNvPr id="4" name="Označba mesta vsebine 2">
            <a:extLst>
              <a:ext uri="{FF2B5EF4-FFF2-40B4-BE49-F238E27FC236}">
                <a16:creationId xmlns:a16="http://schemas.microsoft.com/office/drawing/2014/main" id="{3AE9C92C-2812-4BB8-9F54-7D8EB0C83E20}"/>
              </a:ext>
            </a:extLst>
          </p:cNvPr>
          <p:cNvSpPr txBox="1">
            <a:spLocks/>
          </p:cNvSpPr>
          <p:nvPr/>
        </p:nvSpPr>
        <p:spPr>
          <a:xfrm>
            <a:off x="3200058" y="2415009"/>
            <a:ext cx="6872894" cy="4058751"/>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buFont typeface="Wingdings 2" charset="2"/>
              <a:buNone/>
            </a:pPr>
            <a:r>
              <a:rPr lang="sl-SI" sz="1100" b="1" u="sng" dirty="0">
                <a:solidFill>
                  <a:schemeClr val="tx1"/>
                </a:solidFill>
                <a:effectLst/>
                <a:latin typeface="Century Gothic" panose="020B0502020202020204" pitchFamily="34" charset="0"/>
                <a:ea typeface="+mj-ea"/>
              </a:rPr>
              <a:t>1 . v središčih policentričnega urbanega sistema</a:t>
            </a:r>
            <a:endParaRPr lang="sl-SI" sz="1100" dirty="0">
              <a:effectLst/>
              <a:latin typeface="Century Gothic" panose="020B0502020202020204" pitchFamily="34" charset="0"/>
              <a:ea typeface="+mj-ea"/>
            </a:endParaRPr>
          </a:p>
          <a:p>
            <a:pPr marL="414000" lvl="1" indent="0" algn="just">
              <a:buNone/>
            </a:pPr>
            <a:endParaRPr lang="sl-SI" sz="1100" dirty="0">
              <a:latin typeface="Century Gothic" panose="020B0502020202020204" pitchFamily="34" charset="0"/>
              <a:ea typeface="+mj-ea"/>
            </a:endParaRPr>
          </a:p>
          <a:p>
            <a:pPr marL="414000" lvl="1" indent="0">
              <a:buFont typeface="Wingdings 2" charset="2"/>
              <a:buNone/>
            </a:pPr>
            <a:r>
              <a:rPr lang="sl-SI" sz="1100" b="1" u="sng" dirty="0">
                <a:solidFill>
                  <a:schemeClr val="tx1"/>
                </a:solidFill>
                <a:effectLst/>
                <a:latin typeface="Century Gothic" panose="020B0502020202020204" pitchFamily="34" charset="0"/>
                <a:ea typeface="+mj-ea"/>
              </a:rPr>
              <a:t>2. Preprečitev socialne segregacije, </a:t>
            </a:r>
            <a:r>
              <a:rPr lang="sl-SI" sz="1100" b="1" u="sng" dirty="0" err="1">
                <a:solidFill>
                  <a:schemeClr val="tx1"/>
                </a:solidFill>
                <a:effectLst/>
                <a:latin typeface="Century Gothic" panose="020B0502020202020204" pitchFamily="34" charset="0"/>
                <a:ea typeface="+mj-ea"/>
              </a:rPr>
              <a:t>gentrifikacije</a:t>
            </a:r>
            <a:r>
              <a:rPr lang="sl-SI" sz="1100" b="1" u="sng" dirty="0">
                <a:solidFill>
                  <a:schemeClr val="tx1"/>
                </a:solidFill>
                <a:effectLst/>
                <a:latin typeface="Century Gothic" panose="020B0502020202020204" pitchFamily="34" charset="0"/>
                <a:ea typeface="+mj-ea"/>
              </a:rPr>
              <a:t> in </a:t>
            </a:r>
            <a:r>
              <a:rPr lang="sl-SI" sz="1100" b="1" u="sng" dirty="0" err="1">
                <a:solidFill>
                  <a:schemeClr val="tx1"/>
                </a:solidFill>
                <a:effectLst/>
                <a:latin typeface="Century Gothic" panose="020B0502020202020204" pitchFamily="34" charset="0"/>
                <a:ea typeface="+mj-ea"/>
              </a:rPr>
              <a:t>getoizacije</a:t>
            </a:r>
            <a:endParaRPr lang="sl-SI" sz="1100" b="1" u="sng" dirty="0">
              <a:solidFill>
                <a:schemeClr val="tx1"/>
              </a:solidFill>
              <a:effectLst/>
              <a:latin typeface="Century Gothic" panose="020B0502020202020204" pitchFamily="34" charset="0"/>
              <a:ea typeface="+mj-ea"/>
            </a:endParaRPr>
          </a:p>
          <a:p>
            <a:pPr marL="414000" lvl="1" indent="0">
              <a:buFont typeface="Wingdings 2" charset="2"/>
              <a:buNone/>
            </a:pPr>
            <a:endParaRPr lang="sl-SI" sz="1100" b="1" u="sng" dirty="0">
              <a:solidFill>
                <a:schemeClr val="tx1"/>
              </a:solidFill>
              <a:effectLst/>
              <a:latin typeface="Century Gothic" panose="020B0502020202020204" pitchFamily="34" charset="0"/>
              <a:ea typeface="+mj-ea"/>
            </a:endParaRPr>
          </a:p>
          <a:p>
            <a:pPr marL="414000" lvl="1" indent="0">
              <a:buNone/>
            </a:pPr>
            <a:r>
              <a:rPr lang="sl-SI" sz="1100" b="1" u="sng" dirty="0">
                <a:solidFill>
                  <a:schemeClr val="tx1"/>
                </a:solidFill>
                <a:effectLst/>
                <a:latin typeface="Century Gothic" panose="020B0502020202020204" pitchFamily="34" charset="0"/>
              </a:rPr>
              <a:t>3. kakovostna stanovanjska zazidava </a:t>
            </a:r>
          </a:p>
          <a:p>
            <a:pPr marL="414000" lvl="1" indent="0">
              <a:buNone/>
            </a:pPr>
            <a:endParaRPr lang="sl-SI" sz="1100" b="1" u="sng" dirty="0">
              <a:solidFill>
                <a:schemeClr val="tx1"/>
              </a:solidFill>
              <a:effectLst/>
              <a:latin typeface="Century Gothic" panose="020B0502020202020204" pitchFamily="34" charset="0"/>
            </a:endParaRPr>
          </a:p>
          <a:p>
            <a:pPr marL="414000" lvl="1" indent="0">
              <a:buNone/>
            </a:pPr>
            <a:r>
              <a:rPr lang="sl-SI" sz="1100" b="1" u="sng" dirty="0">
                <a:solidFill>
                  <a:schemeClr val="tx1"/>
                </a:solidFill>
                <a:effectLst/>
                <a:latin typeface="Century Gothic" panose="020B0502020202020204" pitchFamily="34" charset="0"/>
              </a:rPr>
              <a:t> 4. opremljenost s storitvami splošnega in splošnega gospodarskega pomena ter opremljenost z družbeno infrastrukturo</a:t>
            </a:r>
          </a:p>
          <a:p>
            <a:pPr marL="414000" lvl="1" indent="0">
              <a:buNone/>
            </a:pPr>
            <a:endParaRPr lang="sl-SI" sz="1100" b="1" u="sng" dirty="0">
              <a:solidFill>
                <a:schemeClr val="tx1"/>
              </a:solidFill>
              <a:effectLst/>
              <a:latin typeface="Century Gothic" panose="020B0502020202020204" pitchFamily="34" charset="0"/>
            </a:endParaRPr>
          </a:p>
          <a:p>
            <a:pPr marL="414000" lvl="1" indent="0">
              <a:spcBef>
                <a:spcPts val="0"/>
              </a:spcBef>
              <a:spcAft>
                <a:spcPts val="0"/>
              </a:spcAft>
              <a:buNone/>
            </a:pPr>
            <a:endParaRPr lang="sl-SI" sz="1100" b="1" u="sng" dirty="0">
              <a:effectLst/>
              <a:latin typeface="Century Gothic" panose="020B0502020202020204" pitchFamily="34" charset="0"/>
            </a:endParaRPr>
          </a:p>
          <a:p>
            <a:pPr marL="414000" lvl="1" indent="0">
              <a:spcBef>
                <a:spcPts val="0"/>
              </a:spcBef>
              <a:spcAft>
                <a:spcPts val="0"/>
              </a:spcAft>
              <a:buNone/>
            </a:pPr>
            <a:r>
              <a:rPr lang="sl-SI" sz="1100" b="1" u="sng" dirty="0">
                <a:solidFill>
                  <a:schemeClr val="tx1"/>
                </a:solidFill>
                <a:effectLst/>
                <a:latin typeface="Century Gothic" panose="020B0502020202020204" pitchFamily="34" charset="0"/>
              </a:rPr>
              <a:t> 5. trajnostna mobilnost - dostopnost do območij z družbeno infrastrukturo in zaposlitvenih območij </a:t>
            </a:r>
          </a:p>
          <a:p>
            <a:pPr marL="414000" lvl="1" indent="0">
              <a:buNone/>
            </a:pPr>
            <a:endParaRPr lang="sl-SI" sz="1100" b="1" u="sng" dirty="0">
              <a:solidFill>
                <a:schemeClr val="tx1"/>
              </a:solidFill>
              <a:effectLst/>
              <a:latin typeface="Century Gothic" panose="020B0502020202020204" pitchFamily="34" charset="0"/>
            </a:endParaRPr>
          </a:p>
          <a:p>
            <a:pPr marL="414000" lvl="1" indent="0">
              <a:buNone/>
            </a:pPr>
            <a:endParaRPr lang="sl-SI" sz="1100" b="1" u="sng" dirty="0">
              <a:solidFill>
                <a:schemeClr val="tx1"/>
              </a:solidFill>
              <a:effectLst/>
              <a:latin typeface="Century Gothic" panose="020B0502020202020204" pitchFamily="34" charset="0"/>
            </a:endParaRPr>
          </a:p>
          <a:p>
            <a:pPr marL="414000" lvl="1" indent="0">
              <a:buFont typeface="Wingdings 2" charset="2"/>
              <a:buNone/>
            </a:pPr>
            <a:r>
              <a:rPr lang="sl-SI" sz="1100" b="1" u="sng" dirty="0">
                <a:solidFill>
                  <a:schemeClr val="tx1"/>
                </a:solidFill>
                <a:effectLst/>
                <a:latin typeface="Century Gothic" panose="020B0502020202020204" pitchFamily="34" charset="0"/>
                <a:ea typeface="+mj-ea"/>
              </a:rPr>
              <a:t> </a:t>
            </a:r>
          </a:p>
        </p:txBody>
      </p:sp>
      <p:pic>
        <p:nvPicPr>
          <p:cNvPr id="5" name="Grafika 4" descr="Zemljevid z risalnim žebljičkom">
            <a:extLst>
              <a:ext uri="{FF2B5EF4-FFF2-40B4-BE49-F238E27FC236}">
                <a16:creationId xmlns:a16="http://schemas.microsoft.com/office/drawing/2014/main" id="{45B728AA-FA61-4437-A669-9108C3407F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53835" y="2341081"/>
            <a:ext cx="798324" cy="798324"/>
          </a:xfrm>
          <a:prstGeom prst="rect">
            <a:avLst/>
          </a:prstGeom>
        </p:spPr>
      </p:pic>
      <p:pic>
        <p:nvPicPr>
          <p:cNvPr id="6" name="Grafika 5" descr="Povezave">
            <a:extLst>
              <a:ext uri="{FF2B5EF4-FFF2-40B4-BE49-F238E27FC236}">
                <a16:creationId xmlns:a16="http://schemas.microsoft.com/office/drawing/2014/main" id="{A75E5F3E-0E5E-49D7-8BFE-F49CD21CF1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45354" y="3147337"/>
            <a:ext cx="708482" cy="708482"/>
          </a:xfrm>
          <a:prstGeom prst="rect">
            <a:avLst/>
          </a:prstGeom>
        </p:spPr>
      </p:pic>
      <p:sp>
        <p:nvSpPr>
          <p:cNvPr id="7" name="Naslov 1">
            <a:extLst>
              <a:ext uri="{FF2B5EF4-FFF2-40B4-BE49-F238E27FC236}">
                <a16:creationId xmlns:a16="http://schemas.microsoft.com/office/drawing/2014/main" id="{63D08DA6-68F1-4B01-9500-8AF0740DA5AD}"/>
              </a:ext>
            </a:extLst>
          </p:cNvPr>
          <p:cNvSpPr txBox="1">
            <a:spLocks/>
          </p:cNvSpPr>
          <p:nvPr/>
        </p:nvSpPr>
        <p:spPr>
          <a:xfrm>
            <a:off x="1239631" y="898039"/>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fontScale="90000" lnSpcReduction="20000"/>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l-SI" sz="5300" b="1" dirty="0">
                <a:solidFill>
                  <a:srgbClr val="4F8528"/>
                </a:solidFill>
                <a:latin typeface="Century Gothic" panose="020B0502020202020204" pitchFamily="34" charset="0"/>
                <a:ea typeface="Ebrima" panose="02000000000000000000" pitchFamily="2" charset="0"/>
                <a:cs typeface="Ebrima" panose="02000000000000000000" pitchFamily="2" charset="0"/>
              </a:rPr>
              <a:t>SKLADNOST S SPRS 2050</a:t>
            </a:r>
            <a:br>
              <a:rPr lang="sl-SI" b="1" dirty="0">
                <a:solidFill>
                  <a:srgbClr val="4F8528"/>
                </a:solidFill>
                <a:latin typeface="Century Gothic" panose="020B0502020202020204" pitchFamily="34" charset="0"/>
              </a:rPr>
            </a:br>
            <a:r>
              <a:rPr lang="sl-SI" sz="2000" b="1" dirty="0">
                <a:solidFill>
                  <a:srgbClr val="4F8528"/>
                </a:solidFill>
                <a:latin typeface="Century Gothic" panose="020B0502020202020204" pitchFamily="34" charset="0"/>
              </a:rPr>
              <a:t> STRATEGIJA PROSTROSKEGA RAZVOJA SLOVENIJE 2050</a:t>
            </a:r>
            <a:endParaRPr lang="sl-SI" sz="1800" b="1" dirty="0">
              <a:solidFill>
                <a:srgbClr val="4F8528"/>
              </a:solidFill>
              <a:latin typeface="Century Gothic" panose="020B0502020202020204" pitchFamily="34" charset="0"/>
            </a:endParaRPr>
          </a:p>
        </p:txBody>
      </p:sp>
      <p:pic>
        <p:nvPicPr>
          <p:cNvPr id="8" name="Grafika 7" descr="Trak">
            <a:extLst>
              <a:ext uri="{FF2B5EF4-FFF2-40B4-BE49-F238E27FC236}">
                <a16:creationId xmlns:a16="http://schemas.microsoft.com/office/drawing/2014/main" id="{D5576F46-8F3D-49E8-9682-DA7E1C2E492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653835" y="3649817"/>
            <a:ext cx="640908" cy="640908"/>
          </a:xfrm>
          <a:prstGeom prst="rect">
            <a:avLst/>
          </a:prstGeom>
        </p:spPr>
      </p:pic>
      <p:pic>
        <p:nvPicPr>
          <p:cNvPr id="9" name="Grafika 8" descr="Bolnišnica">
            <a:extLst>
              <a:ext uri="{FF2B5EF4-FFF2-40B4-BE49-F238E27FC236}">
                <a16:creationId xmlns:a16="http://schemas.microsoft.com/office/drawing/2014/main" id="{AD9D304D-E44F-44C7-BBFC-266F9D63D28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21684" y="4182938"/>
            <a:ext cx="708482" cy="708482"/>
          </a:xfrm>
          <a:prstGeom prst="rect">
            <a:avLst/>
          </a:prstGeom>
        </p:spPr>
      </p:pic>
      <p:pic>
        <p:nvPicPr>
          <p:cNvPr id="10" name="Grafika 9" descr="Avtobus">
            <a:extLst>
              <a:ext uri="{FF2B5EF4-FFF2-40B4-BE49-F238E27FC236}">
                <a16:creationId xmlns:a16="http://schemas.microsoft.com/office/drawing/2014/main" id="{9AC53843-528B-4A27-B9E0-DAE03FAA719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81011" y="5001748"/>
            <a:ext cx="687588" cy="687588"/>
          </a:xfrm>
          <a:prstGeom prst="rect">
            <a:avLst/>
          </a:prstGeom>
        </p:spPr>
      </p:pic>
      <p:pic>
        <p:nvPicPr>
          <p:cNvPr id="11" name="Grafika 10" descr="Učenje">
            <a:extLst>
              <a:ext uri="{FF2B5EF4-FFF2-40B4-BE49-F238E27FC236}">
                <a16:creationId xmlns:a16="http://schemas.microsoft.com/office/drawing/2014/main" id="{44FEF0CE-7FBD-41EB-B40F-A73B9ADEE8DC}"/>
              </a:ext>
            </a:extLst>
          </p:cNvPr>
          <p:cNvPicPr>
            <a:picLocks noChangeAspect="1"/>
          </p:cNvPicPr>
          <p:nvPr/>
        </p:nvPicPr>
        <p:blipFill>
          <a:blip r:embed="rId13" cstate="screen">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868530" y="5120382"/>
            <a:ext cx="414033" cy="450319"/>
          </a:xfrm>
          <a:prstGeom prst="rect">
            <a:avLst/>
          </a:prstGeom>
        </p:spPr>
      </p:pic>
    </p:spTree>
    <p:extLst>
      <p:ext uri="{BB962C8B-B14F-4D97-AF65-F5344CB8AC3E}">
        <p14:creationId xmlns:p14="http://schemas.microsoft.com/office/powerpoint/2010/main" val="14579312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vsebine 3">
            <a:extLst>
              <a:ext uri="{FF2B5EF4-FFF2-40B4-BE49-F238E27FC236}">
                <a16:creationId xmlns:a16="http://schemas.microsoft.com/office/drawing/2014/main" id="{B440E8FA-E03F-4180-8EE9-3BC9F10169C1}"/>
              </a:ext>
            </a:extLst>
          </p:cNvPr>
          <p:cNvSpPr>
            <a:spLocks noGrp="1"/>
          </p:cNvSpPr>
          <p:nvPr>
            <p:ph sz="half" idx="2"/>
          </p:nvPr>
        </p:nvSpPr>
        <p:spPr>
          <a:xfrm>
            <a:off x="1050831" y="2938945"/>
            <a:ext cx="4704339" cy="3473673"/>
          </a:xfrm>
        </p:spPr>
        <p:txBody>
          <a:bodyPr>
            <a:normAutofit/>
          </a:bodyPr>
          <a:lstStyle/>
          <a:p>
            <a:pPr marL="36900" indent="0">
              <a:buNone/>
            </a:pPr>
            <a:r>
              <a:rPr lang="sl-SI" sz="1300" dirty="0">
                <a:solidFill>
                  <a:schemeClr val="tx1"/>
                </a:solidFill>
                <a:latin typeface="Century Gothic" panose="020B0502020202020204" pitchFamily="34" charset="0"/>
              </a:rPr>
              <a:t>Stanovanjski objekt oz. JNS in JNOS, ki je/so predmet vloge, mora izpolnjevati pogoje vsakokratne zakonodaje:</a:t>
            </a:r>
          </a:p>
          <a:p>
            <a:pPr lvl="1">
              <a:buFont typeface="Wingdings" panose="05000000000000000000" pitchFamily="2" charset="2"/>
              <a:buChar char="v"/>
            </a:pPr>
            <a:r>
              <a:rPr lang="sl-SI" sz="1100" dirty="0">
                <a:solidFill>
                  <a:schemeClr val="tx1"/>
                </a:solidFill>
                <a:latin typeface="Century Gothic" panose="020B0502020202020204" pitchFamily="34" charset="0"/>
              </a:rPr>
              <a:t>o graditvi objektov (trenutno GZ-I) </a:t>
            </a:r>
          </a:p>
          <a:p>
            <a:pPr lvl="1">
              <a:buFont typeface="Wingdings" panose="05000000000000000000" pitchFamily="2" charset="2"/>
              <a:buChar char="v"/>
            </a:pPr>
            <a:r>
              <a:rPr lang="sl-SI" sz="1100" dirty="0">
                <a:solidFill>
                  <a:schemeClr val="tx1"/>
                </a:solidFill>
                <a:latin typeface="Century Gothic" panose="020B0502020202020204" pitchFamily="34" charset="0"/>
              </a:rPr>
              <a:t>energetske zakonodaje (trenutno EZ-2) </a:t>
            </a:r>
          </a:p>
          <a:p>
            <a:pPr lvl="1">
              <a:buFont typeface="Wingdings" panose="05000000000000000000" pitchFamily="2" charset="2"/>
              <a:buChar char="v"/>
            </a:pPr>
            <a:r>
              <a:rPr lang="sl-SI" sz="1100" dirty="0">
                <a:solidFill>
                  <a:schemeClr val="tx1"/>
                </a:solidFill>
                <a:latin typeface="Century Gothic" panose="020B0502020202020204" pitchFamily="34" charset="0"/>
              </a:rPr>
              <a:t>o učinkoviti rabi energije (trenutno ZURE) </a:t>
            </a:r>
          </a:p>
          <a:p>
            <a:pPr marL="450000" lvl="1" indent="0">
              <a:buNone/>
            </a:pPr>
            <a:endParaRPr lang="sl-SI" sz="1600" dirty="0">
              <a:solidFill>
                <a:schemeClr val="tx1"/>
              </a:solidFill>
              <a:latin typeface="Century Gothic" panose="020B0502020202020204" pitchFamily="34" charset="0"/>
            </a:endParaRPr>
          </a:p>
          <a:p>
            <a:pPr marL="36900" indent="0">
              <a:buNone/>
            </a:pPr>
            <a:r>
              <a:rPr lang="sl-SI" sz="1300" dirty="0">
                <a:solidFill>
                  <a:schemeClr val="tx1"/>
                </a:solidFill>
                <a:latin typeface="Century Gothic" panose="020B0502020202020204" pitchFamily="34" charset="0"/>
              </a:rPr>
              <a:t>Predpisi in tehnične ter druge zahteve - učinkovita raba energije v stavbah:</a:t>
            </a:r>
          </a:p>
          <a:p>
            <a:pPr>
              <a:buFont typeface="Wingdings" panose="05000000000000000000" pitchFamily="2" charset="2"/>
              <a:buChar char="v"/>
            </a:pPr>
            <a:r>
              <a:rPr lang="sl-SI" sz="1100" dirty="0">
                <a:solidFill>
                  <a:schemeClr val="tx1"/>
                </a:solidFill>
                <a:latin typeface="Century Gothic" panose="020B0502020202020204" pitchFamily="34" charset="0"/>
              </a:rPr>
              <a:t>toplotna zaščita, ogrevanje, hlajenje, prezračevanje, topla voda, razsvetljava v stavbah, zagotavljanja lastnih obnovljivih virov energije za delovanje sistemov v stavbah: </a:t>
            </a:r>
          </a:p>
          <a:p>
            <a:pPr lvl="1">
              <a:buFont typeface="Wingdings" panose="05000000000000000000" pitchFamily="2" charset="2"/>
              <a:buChar char="v"/>
            </a:pPr>
            <a:r>
              <a:rPr lang="sl-SI" sz="1100" dirty="0">
                <a:solidFill>
                  <a:schemeClr val="tx1"/>
                </a:solidFill>
                <a:latin typeface="Century Gothic" panose="020B0502020202020204" pitchFamily="34" charset="0"/>
              </a:rPr>
              <a:t>Pravilnik o učinkoviti rabi energije v stavbah, </a:t>
            </a:r>
          </a:p>
          <a:p>
            <a:pPr lvl="1">
              <a:buFont typeface="Wingdings" panose="05000000000000000000" pitchFamily="2" charset="2"/>
              <a:buChar char="v"/>
            </a:pPr>
            <a:r>
              <a:rPr lang="sl-SI" sz="1100" dirty="0">
                <a:solidFill>
                  <a:schemeClr val="tx1"/>
                </a:solidFill>
                <a:latin typeface="Century Gothic" panose="020B0502020202020204" pitchFamily="34" charset="0"/>
              </a:rPr>
              <a:t>Pravilnik o metodologiji izdelave in izdaji energetskih izkaznic stavb </a:t>
            </a:r>
          </a:p>
          <a:p>
            <a:pPr lvl="1">
              <a:buFont typeface="Wingdings" panose="05000000000000000000" pitchFamily="2" charset="2"/>
              <a:buChar char="v"/>
            </a:pPr>
            <a:r>
              <a:rPr lang="sl-SI" sz="1100" dirty="0">
                <a:solidFill>
                  <a:schemeClr val="tx1"/>
                </a:solidFill>
                <a:latin typeface="Century Gothic" panose="020B0502020202020204" pitchFamily="34" charset="0"/>
              </a:rPr>
              <a:t>in druga merodajna zakonodaja.</a:t>
            </a:r>
          </a:p>
        </p:txBody>
      </p:sp>
      <p:sp>
        <p:nvSpPr>
          <p:cNvPr id="6" name="Označba mesta vsebine 5">
            <a:extLst>
              <a:ext uri="{FF2B5EF4-FFF2-40B4-BE49-F238E27FC236}">
                <a16:creationId xmlns:a16="http://schemas.microsoft.com/office/drawing/2014/main" id="{CC0508C3-BFEF-41F2-A301-792E337CBCF0}"/>
              </a:ext>
            </a:extLst>
          </p:cNvPr>
          <p:cNvSpPr>
            <a:spLocks noGrp="1"/>
          </p:cNvSpPr>
          <p:nvPr>
            <p:ph sz="quarter" idx="4"/>
          </p:nvPr>
        </p:nvSpPr>
        <p:spPr>
          <a:xfrm>
            <a:off x="6564892" y="3088805"/>
            <a:ext cx="4895330" cy="4136075"/>
          </a:xfrm>
        </p:spPr>
        <p:txBody>
          <a:bodyPr>
            <a:noAutofit/>
          </a:bodyPr>
          <a:lstStyle/>
          <a:p>
            <a:pPr>
              <a:spcBef>
                <a:spcPts val="200"/>
              </a:spcBef>
              <a:buFont typeface="Wingdings" panose="05000000000000000000" pitchFamily="2" charset="2"/>
              <a:buChar char="v"/>
            </a:pPr>
            <a:r>
              <a:rPr lang="sl-SI" sz="1200" dirty="0">
                <a:solidFill>
                  <a:schemeClr val="tx1"/>
                </a:solidFill>
                <a:latin typeface="Century Gothic" panose="020B0502020202020204" pitchFamily="34" charset="0"/>
              </a:rPr>
              <a:t>Po 25. in 83. čl. ZURE so vse nove stavbe, skoraj </a:t>
            </a:r>
            <a:r>
              <a:rPr lang="sl-SI" sz="1200" dirty="0" err="1">
                <a:solidFill>
                  <a:schemeClr val="tx1"/>
                </a:solidFill>
                <a:latin typeface="Century Gothic" panose="020B0502020202020204" pitchFamily="34" charset="0"/>
              </a:rPr>
              <a:t>ničenergijske</a:t>
            </a:r>
            <a:r>
              <a:rPr lang="sl-SI" sz="1200" dirty="0">
                <a:solidFill>
                  <a:schemeClr val="tx1"/>
                </a:solidFill>
                <a:latin typeface="Century Gothic" panose="020B0502020202020204" pitchFamily="34" charset="0"/>
              </a:rPr>
              <a:t> stavbe. </a:t>
            </a:r>
          </a:p>
          <a:p>
            <a:pPr marL="36900" indent="0">
              <a:spcBef>
                <a:spcPts val="200"/>
              </a:spcBef>
              <a:buNone/>
            </a:pPr>
            <a:endParaRPr lang="sl-SI" sz="1200" dirty="0">
              <a:solidFill>
                <a:schemeClr val="tx1"/>
              </a:solidFill>
              <a:latin typeface="Century Gothic" panose="020B0502020202020204" pitchFamily="34" charset="0"/>
            </a:endParaRPr>
          </a:p>
          <a:p>
            <a:pPr>
              <a:spcBef>
                <a:spcPts val="200"/>
              </a:spcBef>
              <a:buFont typeface="Wingdings" panose="05000000000000000000" pitchFamily="2" charset="2"/>
              <a:buChar char="v"/>
            </a:pPr>
            <a:r>
              <a:rPr lang="sl-SI" sz="1200" dirty="0">
                <a:solidFill>
                  <a:schemeClr val="tx1"/>
                </a:solidFill>
                <a:latin typeface="Century Gothic" panose="020B0502020202020204" pitchFamily="34" charset="0"/>
              </a:rPr>
              <a:t>Izpolnjevanje pogojev za energijski kazalnik za razred </a:t>
            </a:r>
          </a:p>
          <a:p>
            <a:pPr marL="585450" lvl="1" indent="-171450">
              <a:spcBef>
                <a:spcPts val="200"/>
              </a:spcBef>
              <a:buFont typeface="Wingdings" panose="05000000000000000000" pitchFamily="2" charset="2"/>
              <a:buChar char="§"/>
            </a:pPr>
            <a:r>
              <a:rPr lang="sl-SI" sz="1200" dirty="0">
                <a:solidFill>
                  <a:schemeClr val="tx1"/>
                </a:solidFill>
                <a:latin typeface="Century Gothic" panose="020B0502020202020204" pitchFamily="34" charset="0"/>
              </a:rPr>
              <a:t>B1 (nad 15 do vključno 25 kWh/ m2a). </a:t>
            </a:r>
          </a:p>
          <a:p>
            <a:pPr marL="585450" lvl="1" indent="-171450">
              <a:spcBef>
                <a:spcPts val="200"/>
              </a:spcBef>
              <a:buFont typeface="Wingdings" panose="05000000000000000000" pitchFamily="2" charset="2"/>
              <a:buChar char="§"/>
            </a:pPr>
            <a:r>
              <a:rPr lang="sl-SI" sz="1200" dirty="0">
                <a:solidFill>
                  <a:schemeClr val="tx1"/>
                </a:solidFill>
                <a:latin typeface="Century Gothic" panose="020B0502020202020204" pitchFamily="34" charset="0"/>
              </a:rPr>
              <a:t>A2 (od 10 do vključno 15 kWh/m2a) ali </a:t>
            </a:r>
          </a:p>
          <a:p>
            <a:pPr marL="585450" lvl="1" indent="-171450">
              <a:spcBef>
                <a:spcPts val="200"/>
              </a:spcBef>
              <a:buFont typeface="Wingdings" panose="05000000000000000000" pitchFamily="2" charset="2"/>
              <a:buChar char="§"/>
            </a:pPr>
            <a:r>
              <a:rPr lang="sl-SI" sz="1200" dirty="0">
                <a:solidFill>
                  <a:schemeClr val="tx1"/>
                </a:solidFill>
                <a:latin typeface="Century Gothic" panose="020B0502020202020204" pitchFamily="34" charset="0"/>
              </a:rPr>
              <a:t>A1 (od 0 do vključno 10 kWh/m2a).</a:t>
            </a:r>
          </a:p>
          <a:p>
            <a:pPr marL="585450" lvl="1" indent="-171450">
              <a:spcBef>
                <a:spcPts val="200"/>
              </a:spcBef>
              <a:buFont typeface="Wingdings" panose="05000000000000000000" pitchFamily="2" charset="2"/>
              <a:buChar char="v"/>
            </a:pPr>
            <a:endParaRPr lang="sl-SI" sz="1100" dirty="0">
              <a:solidFill>
                <a:schemeClr val="tx1"/>
              </a:solidFill>
              <a:latin typeface="Century Gothic" panose="020B0502020202020204" pitchFamily="34" charset="0"/>
            </a:endParaRPr>
          </a:p>
          <a:p>
            <a:pPr>
              <a:spcBef>
                <a:spcPts val="200"/>
              </a:spcBef>
              <a:buFont typeface="Wingdings" panose="05000000000000000000" pitchFamily="2" charset="2"/>
              <a:buChar char="v"/>
            </a:pPr>
            <a:r>
              <a:rPr lang="sl-SI" sz="1200" dirty="0">
                <a:solidFill>
                  <a:schemeClr val="tx1"/>
                </a:solidFill>
                <a:latin typeface="Century Gothic" panose="020B0502020202020204" pitchFamily="34" charset="0"/>
              </a:rPr>
              <a:t>Uredba o zelenem javnem naročanju.</a:t>
            </a:r>
          </a:p>
          <a:p>
            <a:endParaRPr lang="sl-SI" sz="1200" dirty="0">
              <a:solidFill>
                <a:schemeClr val="tx1"/>
              </a:solidFill>
              <a:latin typeface="Century Gothic" panose="020B0502020202020204" pitchFamily="34" charset="0"/>
            </a:endParaRPr>
          </a:p>
        </p:txBody>
      </p:sp>
      <p:sp>
        <p:nvSpPr>
          <p:cNvPr id="7" name="Naslov 1">
            <a:extLst>
              <a:ext uri="{FF2B5EF4-FFF2-40B4-BE49-F238E27FC236}">
                <a16:creationId xmlns:a16="http://schemas.microsoft.com/office/drawing/2014/main" id="{C99779C5-6AB4-4066-82EF-E27EB9F7F7AC}"/>
              </a:ext>
            </a:extLst>
          </p:cNvPr>
          <p:cNvSpPr>
            <a:spLocks noGrp="1"/>
          </p:cNvSpPr>
          <p:nvPr>
            <p:ph type="title"/>
          </p:nvPr>
        </p:nvSpPr>
        <p:spPr>
          <a:xfrm>
            <a:off x="775921" y="1086700"/>
            <a:ext cx="10866401" cy="970450"/>
          </a:xfrm>
        </p:spPr>
        <p:txBody>
          <a:bodyPr>
            <a:noAutofit/>
          </a:bodyPr>
          <a:lstStyle/>
          <a:p>
            <a:pPr algn="ctr"/>
            <a:r>
              <a:rPr lang="sl-SI" sz="3200" b="1" dirty="0">
                <a:solidFill>
                  <a:srgbClr val="4F8528"/>
                </a:solidFill>
                <a:latin typeface="Century Gothic" panose="020B0502020202020204" pitchFamily="34" charset="0"/>
                <a:ea typeface="Ebrima" panose="02000000000000000000" pitchFamily="2" charset="0"/>
                <a:cs typeface="Ebrima" panose="02000000000000000000" pitchFamily="2" charset="0"/>
              </a:rPr>
              <a:t>IZPOLNJEVANJE POGOJEV UČINKOVITE RABE ENERGIJE </a:t>
            </a:r>
            <a:b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br>
            <a:r>
              <a:rPr lang="sl-SI" sz="1600" b="1" dirty="0">
                <a:solidFill>
                  <a:srgbClr val="4F8528"/>
                </a:solidFill>
                <a:latin typeface="Century Gothic" panose="020B0502020202020204" pitchFamily="34" charset="0"/>
                <a:ea typeface="Ebrima" panose="02000000000000000000" pitchFamily="2" charset="0"/>
                <a:cs typeface="Ebrima" panose="02000000000000000000" pitchFamily="2" charset="0"/>
              </a:rPr>
              <a:t>in </a:t>
            </a:r>
            <a:br>
              <a:rPr lang="sl-SI" sz="3800" b="1" dirty="0">
                <a:solidFill>
                  <a:srgbClr val="4F8528"/>
                </a:solidFill>
                <a:latin typeface="Century Gothic" panose="020B0502020202020204" pitchFamily="34" charset="0"/>
                <a:ea typeface="Ebrima" panose="02000000000000000000" pitchFamily="2" charset="0"/>
                <a:cs typeface="Ebrima" panose="02000000000000000000" pitchFamily="2" charset="0"/>
              </a:rPr>
            </a:br>
            <a:r>
              <a:rPr lang="sl-SI" sz="3200" b="1" dirty="0">
                <a:solidFill>
                  <a:srgbClr val="4F8528"/>
                </a:solidFill>
                <a:latin typeface="Century Gothic" panose="020B0502020202020204" pitchFamily="34" charset="0"/>
                <a:ea typeface="Ebrima" panose="02000000000000000000" pitchFamily="2" charset="0"/>
                <a:cs typeface="Ebrima" panose="02000000000000000000" pitchFamily="2" charset="0"/>
              </a:rPr>
              <a:t>ZELENIH JAVNIH NAROČIL</a:t>
            </a:r>
            <a:endParaRPr lang="sl-SI" sz="3000" b="1" dirty="0">
              <a:solidFill>
                <a:srgbClr val="4F8528"/>
              </a:solidFill>
              <a:latin typeface="Century Gothic" panose="020B0502020202020204" pitchFamily="34" charset="0"/>
            </a:endParaRPr>
          </a:p>
        </p:txBody>
      </p:sp>
      <p:grpSp>
        <p:nvGrpSpPr>
          <p:cNvPr id="8" name="Skupina 7">
            <a:extLst>
              <a:ext uri="{FF2B5EF4-FFF2-40B4-BE49-F238E27FC236}">
                <a16:creationId xmlns:a16="http://schemas.microsoft.com/office/drawing/2014/main" id="{A46336EB-3AD5-4C9C-B149-5B731BFDE92F}"/>
              </a:ext>
            </a:extLst>
          </p:cNvPr>
          <p:cNvGrpSpPr/>
          <p:nvPr/>
        </p:nvGrpSpPr>
        <p:grpSpPr>
          <a:xfrm>
            <a:off x="8460964" y="2157491"/>
            <a:ext cx="769191" cy="769191"/>
            <a:chOff x="8432683" y="1459698"/>
            <a:chExt cx="769191" cy="769191"/>
          </a:xfrm>
        </p:grpSpPr>
        <p:sp>
          <p:nvSpPr>
            <p:cNvPr id="5" name="Elipsa 4">
              <a:extLst>
                <a:ext uri="{FF2B5EF4-FFF2-40B4-BE49-F238E27FC236}">
                  <a16:creationId xmlns:a16="http://schemas.microsoft.com/office/drawing/2014/main" id="{E9D27E32-399E-46AD-B386-8AF19AC658E7}"/>
                </a:ext>
              </a:extLst>
            </p:cNvPr>
            <p:cNvSpPr/>
            <p:nvPr/>
          </p:nvSpPr>
          <p:spPr>
            <a:xfrm>
              <a:off x="8432683" y="1459698"/>
              <a:ext cx="769191" cy="769191"/>
            </a:xfrm>
            <a:prstGeom prst="ellipse">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3" name="Grafika 2" descr="Trajnost">
              <a:extLst>
                <a:ext uri="{FF2B5EF4-FFF2-40B4-BE49-F238E27FC236}">
                  <a16:creationId xmlns:a16="http://schemas.microsoft.com/office/drawing/2014/main" id="{8ABD77D5-FF52-49B5-B9B1-D996A01213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20018" y="1512308"/>
              <a:ext cx="625345" cy="625345"/>
            </a:xfrm>
            <a:prstGeom prst="rect">
              <a:avLst/>
            </a:prstGeom>
          </p:spPr>
        </p:pic>
      </p:grpSp>
      <p:pic>
        <p:nvPicPr>
          <p:cNvPr id="12" name="Slika 11">
            <a:extLst>
              <a:ext uri="{FF2B5EF4-FFF2-40B4-BE49-F238E27FC236}">
                <a16:creationId xmlns:a16="http://schemas.microsoft.com/office/drawing/2014/main" id="{83CD97D7-07F0-4D6D-9B16-F20C8B45D961}"/>
              </a:ext>
            </a:extLst>
          </p:cNvPr>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grpSp>
        <p:nvGrpSpPr>
          <p:cNvPr id="2" name="Skupina 1">
            <a:extLst>
              <a:ext uri="{FF2B5EF4-FFF2-40B4-BE49-F238E27FC236}">
                <a16:creationId xmlns:a16="http://schemas.microsoft.com/office/drawing/2014/main" id="{DC25AED6-14AA-4B55-A2B7-CB63FF6B1CA5}"/>
              </a:ext>
            </a:extLst>
          </p:cNvPr>
          <p:cNvGrpSpPr/>
          <p:nvPr/>
        </p:nvGrpSpPr>
        <p:grpSpPr>
          <a:xfrm>
            <a:off x="3018407" y="2101281"/>
            <a:ext cx="769191" cy="769191"/>
            <a:chOff x="2990126" y="1403488"/>
            <a:chExt cx="769191" cy="769191"/>
          </a:xfrm>
        </p:grpSpPr>
        <p:sp>
          <p:nvSpPr>
            <p:cNvPr id="11" name="Elipsa 10">
              <a:extLst>
                <a:ext uri="{FF2B5EF4-FFF2-40B4-BE49-F238E27FC236}">
                  <a16:creationId xmlns:a16="http://schemas.microsoft.com/office/drawing/2014/main" id="{AB0A5120-F65B-48B0-8927-C5CCEFC6ED6C}"/>
                </a:ext>
              </a:extLst>
            </p:cNvPr>
            <p:cNvSpPr/>
            <p:nvPr/>
          </p:nvSpPr>
          <p:spPr>
            <a:xfrm>
              <a:off x="2990126" y="1403488"/>
              <a:ext cx="769191" cy="769191"/>
            </a:xfrm>
            <a:prstGeom prst="ellipse">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4" name="Grafika 13" descr="Sodniško kladivce">
              <a:extLst>
                <a:ext uri="{FF2B5EF4-FFF2-40B4-BE49-F238E27FC236}">
                  <a16:creationId xmlns:a16="http://schemas.microsoft.com/office/drawing/2014/main" id="{31B1608D-CB56-484F-86DD-5F94D94055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81374" y="1466455"/>
              <a:ext cx="586693" cy="586693"/>
            </a:xfrm>
            <a:prstGeom prst="rect">
              <a:avLst/>
            </a:prstGeom>
          </p:spPr>
        </p:pic>
      </p:grpSp>
    </p:spTree>
    <p:extLst>
      <p:ext uri="{BB962C8B-B14F-4D97-AF65-F5344CB8AC3E}">
        <p14:creationId xmlns:p14="http://schemas.microsoft.com/office/powerpoint/2010/main" val="23163375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24819A5-D41B-4A2D-B33B-ED31087F5890}"/>
              </a:ext>
            </a:extLst>
          </p:cNvPr>
          <p:cNvSpPr>
            <a:spLocks noGrp="1"/>
          </p:cNvSpPr>
          <p:nvPr>
            <p:ph type="title"/>
          </p:nvPr>
        </p:nvSpPr>
        <p:spPr>
          <a:xfrm>
            <a:off x="911998" y="1040502"/>
            <a:ext cx="10866401" cy="970450"/>
          </a:xfrm>
        </p:spPr>
        <p:txBody>
          <a:bodyPr>
            <a:noAutofit/>
          </a:bodyPr>
          <a:lstStyle/>
          <a:p>
            <a:pPr algn="ctr"/>
            <a: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t>PRIMERNE VREDNOSTI GOI DEL JNS IN JNOS </a:t>
            </a:r>
            <a:b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br>
            <a: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t>TER PRIPADAJOČIH PARKIRNIH MEST V OBJEKTU</a:t>
            </a:r>
            <a:endParaRPr lang="sl-SI" sz="2800" b="1" dirty="0">
              <a:solidFill>
                <a:srgbClr val="4F8528"/>
              </a:solidFill>
              <a:latin typeface="Century Gothic" panose="020B0502020202020204" pitchFamily="34" charset="0"/>
            </a:endParaRPr>
          </a:p>
        </p:txBody>
      </p:sp>
      <p:graphicFrame>
        <p:nvGraphicFramePr>
          <p:cNvPr id="5" name="Označba mesta vsebine 4">
            <a:extLst>
              <a:ext uri="{FF2B5EF4-FFF2-40B4-BE49-F238E27FC236}">
                <a16:creationId xmlns:a16="http://schemas.microsoft.com/office/drawing/2014/main" id="{9ED9B3EE-AEAF-4643-BCA3-8791879D3F57}"/>
              </a:ext>
            </a:extLst>
          </p:cNvPr>
          <p:cNvGraphicFramePr>
            <a:graphicFrameLocks noGrp="1"/>
          </p:cNvGraphicFramePr>
          <p:nvPr>
            <p:ph idx="1"/>
            <p:extLst>
              <p:ext uri="{D42A27DB-BD31-4B8C-83A1-F6EECF244321}">
                <p14:modId xmlns:p14="http://schemas.microsoft.com/office/powerpoint/2010/main" val="31577593"/>
              </p:ext>
            </p:extLst>
          </p:nvPr>
        </p:nvGraphicFramePr>
        <p:xfrm>
          <a:off x="2422689" y="2496263"/>
          <a:ext cx="8549326" cy="1734944"/>
        </p:xfrm>
        <a:graphic>
          <a:graphicData uri="http://schemas.openxmlformats.org/drawingml/2006/table">
            <a:tbl>
              <a:tblPr firstRow="1" firstCol="1" bandRow="1">
                <a:tableStyleId>{5FD0F851-EC5A-4D38-B0AD-8093EC10F338}</a:tableStyleId>
              </a:tblPr>
              <a:tblGrid>
                <a:gridCol w="3670855">
                  <a:extLst>
                    <a:ext uri="{9D8B030D-6E8A-4147-A177-3AD203B41FA5}">
                      <a16:colId xmlns:a16="http://schemas.microsoft.com/office/drawing/2014/main" val="928576958"/>
                    </a:ext>
                  </a:extLst>
                </a:gridCol>
                <a:gridCol w="4878471">
                  <a:extLst>
                    <a:ext uri="{9D8B030D-6E8A-4147-A177-3AD203B41FA5}">
                      <a16:colId xmlns:a16="http://schemas.microsoft.com/office/drawing/2014/main" val="1413016487"/>
                    </a:ext>
                  </a:extLst>
                </a:gridCol>
              </a:tblGrid>
              <a:tr h="430876">
                <a:tc rowSpan="2">
                  <a:txBody>
                    <a:bodyPr/>
                    <a:lstStyle/>
                    <a:p>
                      <a:pPr marL="457200" lvl="1" algn="l" defTabSz="457200" rtl="0" eaLnBrk="1" latinLnBrk="0" hangingPunct="1"/>
                      <a:r>
                        <a:rPr lang="sl-SI" sz="1100" b="0" kern="1200" dirty="0">
                          <a:solidFill>
                            <a:schemeClr val="tx1"/>
                          </a:solidFill>
                          <a:effectLst>
                            <a:outerShdw blurRad="38100" dist="38100" dir="2700000" algn="tl">
                              <a:srgbClr val="000000">
                                <a:alpha val="43137"/>
                              </a:srgbClr>
                            </a:outerShdw>
                          </a:effectLst>
                          <a:latin typeface="Century Gothic" panose="020B0502020202020204" pitchFamily="34" charset="0"/>
                          <a:ea typeface="+mn-ea"/>
                          <a:cs typeface="+mn-cs"/>
                        </a:rPr>
                        <a:t>Gradnja objekta JNS parkirno mesto</a:t>
                      </a:r>
                    </a:p>
                  </a:txBody>
                  <a:tcPr marL="85436" marR="85436" marT="42718" marB="42718" anchor="ctr">
                    <a:lnR w="12700" cap="flat" cmpd="sng" algn="ctr">
                      <a:solidFill>
                        <a:srgbClr val="9A998C"/>
                      </a:solidFill>
                      <a:prstDash val="solid"/>
                      <a:round/>
                      <a:headEnd type="none" w="med" len="med"/>
                      <a:tailEnd type="none" w="med" len="med"/>
                    </a:lnR>
                    <a:lnB w="12700" cap="flat" cmpd="sng" algn="ctr">
                      <a:solidFill>
                        <a:srgbClr val="9A998C"/>
                      </a:solidFill>
                      <a:prstDash val="solid"/>
                      <a:round/>
                      <a:headEnd type="none" w="med" len="med"/>
                      <a:tailEnd type="none" w="med" len="med"/>
                    </a:lnB>
                    <a:solidFill>
                      <a:srgbClr val="4F8528"/>
                    </a:solidFill>
                  </a:tcPr>
                </a:tc>
                <a:tc>
                  <a:txBody>
                    <a:bodyPr/>
                    <a:lstStyle/>
                    <a:p>
                      <a:pPr algn="ctr"/>
                      <a:r>
                        <a:rPr lang="sl-SI" sz="1100" b="0" dirty="0">
                          <a:solidFill>
                            <a:srgbClr val="9A998C"/>
                          </a:solidFill>
                          <a:effectLst/>
                          <a:latin typeface="Century Gothic" panose="020B0502020202020204" pitchFamily="34" charset="0"/>
                        </a:rPr>
                        <a:t>(GOI objekt** in GOI parkirno mesto***) </a:t>
                      </a:r>
                    </a:p>
                    <a:p>
                      <a:pPr algn="ctr"/>
                      <a:r>
                        <a:rPr lang="sl-SI" sz="1100" b="0" dirty="0">
                          <a:solidFill>
                            <a:srgbClr val="9A998C"/>
                          </a:solidFill>
                          <a:effectLst/>
                          <a:latin typeface="Century Gothic" panose="020B0502020202020204" pitchFamily="34" charset="0"/>
                        </a:rPr>
                        <a:t>skoraj </a:t>
                      </a:r>
                      <a:r>
                        <a:rPr lang="sl-SI" sz="1100" b="0" dirty="0" err="1">
                          <a:solidFill>
                            <a:srgbClr val="9A998C"/>
                          </a:solidFill>
                          <a:effectLst/>
                          <a:latin typeface="Century Gothic" panose="020B0502020202020204" pitchFamily="34" charset="0"/>
                        </a:rPr>
                        <a:t>ničenergijska</a:t>
                      </a:r>
                      <a:r>
                        <a:rPr lang="sl-SI" sz="1100" b="0" dirty="0">
                          <a:solidFill>
                            <a:srgbClr val="9A998C"/>
                          </a:solidFill>
                          <a:effectLst/>
                          <a:latin typeface="Century Gothic" panose="020B0502020202020204" pitchFamily="34" charset="0"/>
                        </a:rPr>
                        <a:t> stavba energijski razred B1 </a:t>
                      </a:r>
                      <a:r>
                        <a:rPr lang="sl-SI" sz="800" b="0" dirty="0">
                          <a:solidFill>
                            <a:srgbClr val="9A998C"/>
                          </a:solidFill>
                          <a:effectLst/>
                          <a:latin typeface="Century Gothic" panose="020B0502020202020204" pitchFamily="34" charset="0"/>
                        </a:rPr>
                        <a:t>(nad 15 do vključno 25 kW/hm2a)</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21875657"/>
                  </a:ext>
                </a:extLst>
              </a:tr>
              <a:tr h="224971">
                <a:tc vMerge="1">
                  <a:txBody>
                    <a:bodyPr/>
                    <a:lstStyle/>
                    <a:p>
                      <a:endParaRPr lang="sl-SI"/>
                    </a:p>
                  </a:txBody>
                  <a:tcPr/>
                </a:tc>
                <a:tc>
                  <a:txBody>
                    <a:bodyPr/>
                    <a:lstStyle/>
                    <a:p>
                      <a:pPr algn="ctr"/>
                      <a:r>
                        <a:rPr lang="sl-SI" sz="1100" b="0" dirty="0">
                          <a:solidFill>
                            <a:srgbClr val="9A998C"/>
                          </a:solidFill>
                          <a:effectLst/>
                          <a:latin typeface="Century Gothic" panose="020B0502020202020204" pitchFamily="34" charset="0"/>
                        </a:rPr>
                        <a:t>vrednost je enotna za celotno področje Republike Slovenije</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3439479299"/>
                  </a:ext>
                </a:extLst>
              </a:tr>
              <a:tr h="224971">
                <a:tc>
                  <a:txBody>
                    <a:bodyPr/>
                    <a:lstStyle/>
                    <a:p>
                      <a:pPr lvl="1"/>
                      <a:r>
                        <a:rPr lang="sl-SI" sz="1100" b="0" dirty="0">
                          <a:solidFill>
                            <a:schemeClr val="tx1"/>
                          </a:solidFill>
                          <a:effectLst>
                            <a:outerShdw blurRad="38100" dist="38100" dir="2700000" algn="tl">
                              <a:srgbClr val="000000">
                                <a:alpha val="43137"/>
                              </a:srgbClr>
                            </a:outerShdw>
                          </a:effectLst>
                          <a:latin typeface="Century Gothic" panose="020B0502020202020204" pitchFamily="34" charset="0"/>
                        </a:rPr>
                        <a:t>Novogradnja (objekt**)</a:t>
                      </a:r>
                      <a:endParaRPr lang="sl-SI" sz="900" b="0" dirty="0">
                        <a:solidFill>
                          <a:schemeClr val="tx1"/>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endParaRPr>
                    </a:p>
                  </a:txBody>
                  <a:tcPr marL="8460" marR="8460" marT="8460" marB="8460" anchor="ctr">
                    <a:lnR w="12700" cap="flat" cmpd="sng" algn="ctr">
                      <a:solidFill>
                        <a:srgbClr val="9A998C"/>
                      </a:solidFill>
                      <a:prstDash val="solid"/>
                      <a:round/>
                      <a:headEnd type="none" w="med" len="med"/>
                      <a:tailEnd type="none" w="med" len="med"/>
                    </a:lnR>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solidFill>
                      <a:srgbClr val="4F8528"/>
                    </a:solidFill>
                  </a:tcPr>
                </a:tc>
                <a:tc>
                  <a:txBody>
                    <a:bodyPr/>
                    <a:lstStyle/>
                    <a:p>
                      <a:pPr algn="ctr"/>
                      <a:r>
                        <a:rPr lang="sl-SI" sz="1100" b="0" dirty="0">
                          <a:solidFill>
                            <a:srgbClr val="9A998C"/>
                          </a:solidFill>
                          <a:effectLst/>
                          <a:latin typeface="Century Gothic" panose="020B0502020202020204" pitchFamily="34" charset="0"/>
                        </a:rPr>
                        <a:t>do največ 2.000 EUR/m2 stanovanjske površine*</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740497993"/>
                  </a:ext>
                </a:extLst>
              </a:tr>
              <a:tr h="636781">
                <a:tc>
                  <a:txBody>
                    <a:bodyPr/>
                    <a:lstStyle/>
                    <a:p>
                      <a:pPr lvl="1"/>
                      <a:r>
                        <a:rPr lang="sl-SI" sz="1100" b="0" dirty="0">
                          <a:solidFill>
                            <a:schemeClr val="tx1"/>
                          </a:solidFill>
                          <a:effectLst>
                            <a:outerShdw blurRad="38100" dist="38100" dir="2700000" algn="tl">
                              <a:srgbClr val="000000">
                                <a:alpha val="43137"/>
                              </a:srgbClr>
                            </a:outerShdw>
                          </a:effectLst>
                          <a:latin typeface="Century Gothic" panose="020B0502020202020204" pitchFamily="34" charset="0"/>
                        </a:rPr>
                        <a:t>Rekonstrukcija in sprememba namembnosti (objekt**)</a:t>
                      </a:r>
                      <a:endParaRPr lang="sl-SI" sz="900" b="0" dirty="0">
                        <a:solidFill>
                          <a:schemeClr val="tx1"/>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endParaRPr>
                    </a:p>
                  </a:txBody>
                  <a:tcPr marL="8460" marR="8460" marT="8460" marB="8460" anchor="ctr">
                    <a:lnR w="12700" cap="flat" cmpd="sng" algn="ctr">
                      <a:solidFill>
                        <a:srgbClr val="9A998C"/>
                      </a:solidFill>
                      <a:prstDash val="solid"/>
                      <a:round/>
                      <a:headEnd type="none" w="med" len="med"/>
                      <a:tailEnd type="none" w="med" len="med"/>
                    </a:lnR>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solidFill>
                      <a:srgbClr val="4F8528"/>
                    </a:solidFill>
                  </a:tcPr>
                </a:tc>
                <a:tc>
                  <a:txBody>
                    <a:bodyPr/>
                    <a:lstStyle/>
                    <a:p>
                      <a:pPr algn="ctr"/>
                      <a:r>
                        <a:rPr lang="sl-SI" sz="1100" b="0" dirty="0">
                          <a:solidFill>
                            <a:srgbClr val="9A998C"/>
                          </a:solidFill>
                          <a:effectLst/>
                          <a:latin typeface="Century Gothic" panose="020B0502020202020204" pitchFamily="34" charset="0"/>
                        </a:rPr>
                        <a:t>do največ 1.760 EUR/</a:t>
                      </a:r>
                      <a:r>
                        <a:rPr lang="sl-SI" sz="1100" b="0" kern="1200" dirty="0">
                          <a:solidFill>
                            <a:srgbClr val="9A998C"/>
                          </a:solidFill>
                          <a:effectLst/>
                          <a:latin typeface="Century Gothic" panose="020B0502020202020204" pitchFamily="34" charset="0"/>
                          <a:ea typeface="+mn-ea"/>
                          <a:cs typeface="+mn-cs"/>
                        </a:rPr>
                        <a:t>m2 </a:t>
                      </a:r>
                      <a:r>
                        <a:rPr lang="sl-SI" sz="1100" b="0" dirty="0">
                          <a:solidFill>
                            <a:srgbClr val="9A998C"/>
                          </a:solidFill>
                          <a:effectLst/>
                          <a:latin typeface="Century Gothic" panose="020B0502020202020204" pitchFamily="34" charset="0"/>
                        </a:rPr>
                        <a:t>stanovanjske površine*</a:t>
                      </a:r>
                    </a:p>
                    <a:p>
                      <a:pPr algn="ctr"/>
                      <a:r>
                        <a:rPr lang="sl-SI" sz="1100" b="0" dirty="0">
                          <a:solidFill>
                            <a:srgbClr val="9A998C"/>
                          </a:solidFill>
                          <a:effectLst/>
                          <a:latin typeface="Century Gothic" panose="020B0502020202020204" pitchFamily="34" charset="0"/>
                        </a:rPr>
                        <a:t>(za stavbe vpisane v register kulturne dediščine se vrednost poviša do primerne vrednosti GOI za novogradnjo, ob ustreznih dokazilih)</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4150846618"/>
                  </a:ext>
                </a:extLst>
              </a:tr>
              <a:tr h="217345">
                <a:tc>
                  <a:txBody>
                    <a:bodyPr/>
                    <a:lstStyle/>
                    <a:p>
                      <a:pPr lvl="1"/>
                      <a:r>
                        <a:rPr lang="sl-SI" sz="1100" b="0" dirty="0">
                          <a:solidFill>
                            <a:schemeClr val="tx1"/>
                          </a:solidFill>
                          <a:effectLst>
                            <a:outerShdw blurRad="38100" dist="38100" dir="2700000" algn="tl">
                              <a:srgbClr val="000000">
                                <a:alpha val="43137"/>
                              </a:srgbClr>
                            </a:outerShdw>
                          </a:effectLst>
                          <a:latin typeface="Century Gothic" panose="020B0502020202020204" pitchFamily="34" charset="0"/>
                        </a:rPr>
                        <a:t>Parkirno mesto (PM***)</a:t>
                      </a:r>
                      <a:endParaRPr lang="sl-SI" sz="900" b="0" dirty="0">
                        <a:solidFill>
                          <a:schemeClr val="tx1"/>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endParaRPr>
                    </a:p>
                  </a:txBody>
                  <a:tcPr marL="8460" marR="8460" marT="8460" marB="8460" anchor="ctr">
                    <a:lnR w="12700" cap="flat" cmpd="sng" algn="ctr">
                      <a:solidFill>
                        <a:srgbClr val="9A998C"/>
                      </a:solidFill>
                      <a:prstDash val="solid"/>
                      <a:round/>
                      <a:headEnd type="none" w="med" len="med"/>
                      <a:tailEnd type="none" w="med" len="med"/>
                    </a:lnR>
                    <a:lnT w="12700" cap="flat" cmpd="sng" algn="ctr">
                      <a:solidFill>
                        <a:srgbClr val="9A998C"/>
                      </a:solidFill>
                      <a:prstDash val="solid"/>
                      <a:round/>
                      <a:headEnd type="none" w="med" len="med"/>
                      <a:tailEnd type="none" w="med" len="med"/>
                    </a:lnT>
                    <a:solidFill>
                      <a:srgbClr val="4F8528"/>
                    </a:solidFill>
                  </a:tcPr>
                </a:tc>
                <a:tc>
                  <a:txBody>
                    <a:bodyPr/>
                    <a:lstStyle/>
                    <a:p>
                      <a:pPr algn="ctr"/>
                      <a:r>
                        <a:rPr lang="sl-SI" sz="1100" b="0" dirty="0">
                          <a:solidFill>
                            <a:srgbClr val="9A998C"/>
                          </a:solidFill>
                          <a:effectLst/>
                          <a:latin typeface="Century Gothic" panose="020B0502020202020204" pitchFamily="34" charset="0"/>
                        </a:rPr>
                        <a:t>do največ 16.380 EUR/PM</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noFill/>
                  </a:tcPr>
                </a:tc>
                <a:extLst>
                  <a:ext uri="{0D108BD9-81ED-4DB2-BD59-A6C34878D82A}">
                    <a16:rowId xmlns:a16="http://schemas.microsoft.com/office/drawing/2014/main" val="3851485255"/>
                  </a:ext>
                </a:extLst>
              </a:tr>
            </a:tbl>
          </a:graphicData>
        </a:graphic>
      </p:graphicFrame>
      <p:sp>
        <p:nvSpPr>
          <p:cNvPr id="6" name="Označba mesta vsebine 2">
            <a:extLst>
              <a:ext uri="{FF2B5EF4-FFF2-40B4-BE49-F238E27FC236}">
                <a16:creationId xmlns:a16="http://schemas.microsoft.com/office/drawing/2014/main" id="{BE9ED7A4-0F02-4798-80FA-642696369A04}"/>
              </a:ext>
            </a:extLst>
          </p:cNvPr>
          <p:cNvSpPr txBox="1">
            <a:spLocks/>
          </p:cNvSpPr>
          <p:nvPr/>
        </p:nvSpPr>
        <p:spPr>
          <a:xfrm>
            <a:off x="2297064" y="2146861"/>
            <a:ext cx="9481335" cy="293116"/>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sl-SI" sz="1050" b="1" dirty="0">
                <a:solidFill>
                  <a:schemeClr val="tx1"/>
                </a:solidFill>
                <a:latin typeface="+mj-lt"/>
                <a:ea typeface="+mj-ea"/>
              </a:rPr>
              <a:t>Preglednica 1 in 2: primerna vrednost GOI del za projekt in parkirno mesto v objektu (vse vrednosti brez DDV)</a:t>
            </a:r>
          </a:p>
        </p:txBody>
      </p:sp>
      <p:sp>
        <p:nvSpPr>
          <p:cNvPr id="7" name="Pravokotnik 6">
            <a:extLst>
              <a:ext uri="{FF2B5EF4-FFF2-40B4-BE49-F238E27FC236}">
                <a16:creationId xmlns:a16="http://schemas.microsoft.com/office/drawing/2014/main" id="{DDF73D73-1562-49AA-BC3D-4DC078B13694}"/>
              </a:ext>
            </a:extLst>
          </p:cNvPr>
          <p:cNvSpPr/>
          <p:nvPr/>
        </p:nvSpPr>
        <p:spPr>
          <a:xfrm>
            <a:off x="1270769" y="3566213"/>
            <a:ext cx="878661" cy="369332"/>
          </a:xfrm>
          <a:prstGeom prst="rect">
            <a:avLst/>
          </a:prstGeom>
        </p:spPr>
        <p:txBody>
          <a:bodyPr wrap="square">
            <a:spAutoFit/>
          </a:bodyPr>
          <a:lstStyle/>
          <a:p>
            <a:r>
              <a:rPr lang="sl-SI" b="1" dirty="0">
                <a:solidFill>
                  <a:srgbClr val="4F8528"/>
                </a:solidFill>
                <a:latin typeface="Arial Nova" panose="020B0504020202020204" pitchFamily="34" charset="0"/>
              </a:rPr>
              <a:t>JNS</a:t>
            </a:r>
            <a:endParaRPr lang="sl-SI" dirty="0">
              <a:solidFill>
                <a:srgbClr val="4F8528"/>
              </a:solidFill>
            </a:endParaRPr>
          </a:p>
        </p:txBody>
      </p:sp>
      <p:graphicFrame>
        <p:nvGraphicFramePr>
          <p:cNvPr id="8" name="Označba mesta vsebine 4">
            <a:extLst>
              <a:ext uri="{FF2B5EF4-FFF2-40B4-BE49-F238E27FC236}">
                <a16:creationId xmlns:a16="http://schemas.microsoft.com/office/drawing/2014/main" id="{33054333-AE96-458E-B1F2-46AC34901698}"/>
              </a:ext>
            </a:extLst>
          </p:cNvPr>
          <p:cNvGraphicFramePr>
            <a:graphicFrameLocks/>
          </p:cNvGraphicFramePr>
          <p:nvPr>
            <p:extLst>
              <p:ext uri="{D42A27DB-BD31-4B8C-83A1-F6EECF244321}">
                <p14:modId xmlns:p14="http://schemas.microsoft.com/office/powerpoint/2010/main" val="725181473"/>
              </p:ext>
            </p:extLst>
          </p:nvPr>
        </p:nvGraphicFramePr>
        <p:xfrm>
          <a:off x="2422688" y="4454538"/>
          <a:ext cx="8549326" cy="1734944"/>
        </p:xfrm>
        <a:graphic>
          <a:graphicData uri="http://schemas.openxmlformats.org/drawingml/2006/table">
            <a:tbl>
              <a:tblPr firstRow="1" firstCol="1" bandRow="1">
                <a:tableStyleId>{5FD0F851-EC5A-4D38-B0AD-8093EC10F338}</a:tableStyleId>
              </a:tblPr>
              <a:tblGrid>
                <a:gridCol w="3670855">
                  <a:extLst>
                    <a:ext uri="{9D8B030D-6E8A-4147-A177-3AD203B41FA5}">
                      <a16:colId xmlns:a16="http://schemas.microsoft.com/office/drawing/2014/main" val="928576958"/>
                    </a:ext>
                  </a:extLst>
                </a:gridCol>
                <a:gridCol w="4878471">
                  <a:extLst>
                    <a:ext uri="{9D8B030D-6E8A-4147-A177-3AD203B41FA5}">
                      <a16:colId xmlns:a16="http://schemas.microsoft.com/office/drawing/2014/main" val="1413016487"/>
                    </a:ext>
                  </a:extLst>
                </a:gridCol>
              </a:tblGrid>
              <a:tr h="430876">
                <a:tc rowSpan="2">
                  <a:txBody>
                    <a:bodyPr/>
                    <a:lstStyle/>
                    <a:p>
                      <a:pPr marL="457200" lvl="1" algn="l" defTabSz="457200" rtl="0" eaLnBrk="1" latinLnBrk="0" hangingPunct="1"/>
                      <a:r>
                        <a:rPr lang="sl-SI" sz="1100" b="0" kern="1200" dirty="0">
                          <a:solidFill>
                            <a:schemeClr val="tx1"/>
                          </a:solidFill>
                          <a:effectLst>
                            <a:outerShdw blurRad="38100" dist="38100" dir="2700000" algn="tl">
                              <a:srgbClr val="000000">
                                <a:alpha val="43137"/>
                              </a:srgbClr>
                            </a:outerShdw>
                          </a:effectLst>
                          <a:latin typeface="Century Gothic" panose="020B0502020202020204" pitchFamily="34" charset="0"/>
                          <a:ea typeface="+mn-ea"/>
                          <a:cs typeface="+mn-cs"/>
                        </a:rPr>
                        <a:t>Gradnja objekta JNOS parkirno mesto</a:t>
                      </a:r>
                    </a:p>
                  </a:txBody>
                  <a:tcPr marL="85436" marR="85436" marT="42718" marB="42718" anchor="ctr">
                    <a:lnR w="12700" cap="flat" cmpd="sng" algn="ctr">
                      <a:solidFill>
                        <a:srgbClr val="9A998C"/>
                      </a:solidFill>
                      <a:prstDash val="solid"/>
                      <a:round/>
                      <a:headEnd type="none" w="med" len="med"/>
                      <a:tailEnd type="none" w="med" len="med"/>
                    </a:lnR>
                    <a:lnB w="12700" cap="flat" cmpd="sng" algn="ctr">
                      <a:solidFill>
                        <a:srgbClr val="9A998C"/>
                      </a:solidFill>
                      <a:prstDash val="solid"/>
                      <a:round/>
                      <a:headEnd type="none" w="med" len="med"/>
                      <a:tailEnd type="none" w="med" len="med"/>
                    </a:lnB>
                    <a:solidFill>
                      <a:srgbClr val="4F8528"/>
                    </a:solidFill>
                  </a:tcPr>
                </a:tc>
                <a:tc>
                  <a:txBody>
                    <a:bodyPr/>
                    <a:lstStyle/>
                    <a:p>
                      <a:pPr algn="ctr"/>
                      <a:r>
                        <a:rPr lang="sl-SI" sz="1100" b="0" dirty="0">
                          <a:solidFill>
                            <a:srgbClr val="9A998C"/>
                          </a:solidFill>
                          <a:effectLst/>
                          <a:latin typeface="Century Gothic" panose="020B0502020202020204" pitchFamily="34" charset="0"/>
                        </a:rPr>
                        <a:t>(GOI objekt** in GOI parkirno mesto***) </a:t>
                      </a:r>
                    </a:p>
                    <a:p>
                      <a:pPr algn="ctr"/>
                      <a:r>
                        <a:rPr lang="sl-SI" sz="1100" b="0" dirty="0">
                          <a:solidFill>
                            <a:srgbClr val="9A998C"/>
                          </a:solidFill>
                          <a:effectLst/>
                          <a:latin typeface="Century Gothic" panose="020B0502020202020204" pitchFamily="34" charset="0"/>
                        </a:rPr>
                        <a:t>skoraj </a:t>
                      </a:r>
                      <a:r>
                        <a:rPr lang="sl-SI" sz="1100" b="0" dirty="0" err="1">
                          <a:solidFill>
                            <a:srgbClr val="9A998C"/>
                          </a:solidFill>
                          <a:effectLst/>
                          <a:latin typeface="Century Gothic" panose="020B0502020202020204" pitchFamily="34" charset="0"/>
                        </a:rPr>
                        <a:t>ničenergijska</a:t>
                      </a:r>
                      <a:r>
                        <a:rPr lang="sl-SI" sz="1100" b="0" dirty="0">
                          <a:solidFill>
                            <a:srgbClr val="9A998C"/>
                          </a:solidFill>
                          <a:effectLst/>
                          <a:latin typeface="Century Gothic" panose="020B0502020202020204" pitchFamily="34" charset="0"/>
                        </a:rPr>
                        <a:t> stavba energijski razred A2 </a:t>
                      </a:r>
                      <a:r>
                        <a:rPr lang="sl-SI" sz="800" b="0" dirty="0">
                          <a:solidFill>
                            <a:srgbClr val="9A998C"/>
                          </a:solidFill>
                          <a:effectLst/>
                          <a:latin typeface="Century Gothic" panose="020B0502020202020204" pitchFamily="34" charset="0"/>
                        </a:rPr>
                        <a:t>(nad 10 do vključno 15 kW/hm2a)</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21875657"/>
                  </a:ext>
                </a:extLst>
              </a:tr>
              <a:tr h="224971">
                <a:tc vMerge="1">
                  <a:txBody>
                    <a:bodyPr/>
                    <a:lstStyle/>
                    <a:p>
                      <a:endParaRPr lang="sl-SI"/>
                    </a:p>
                  </a:txBody>
                  <a:tcPr/>
                </a:tc>
                <a:tc>
                  <a:txBody>
                    <a:bodyPr/>
                    <a:lstStyle/>
                    <a:p>
                      <a:pPr algn="ctr"/>
                      <a:r>
                        <a:rPr lang="sl-SI" sz="1100" b="0" dirty="0">
                          <a:solidFill>
                            <a:srgbClr val="9A998C"/>
                          </a:solidFill>
                          <a:effectLst/>
                          <a:latin typeface="Century Gothic" panose="020B0502020202020204" pitchFamily="34" charset="0"/>
                        </a:rPr>
                        <a:t>vrednost je enotna za celotno področje Republike Slovenije</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3439479299"/>
                  </a:ext>
                </a:extLst>
              </a:tr>
              <a:tr h="224971">
                <a:tc>
                  <a:txBody>
                    <a:bodyPr/>
                    <a:lstStyle/>
                    <a:p>
                      <a:pPr lvl="1"/>
                      <a:r>
                        <a:rPr lang="sl-SI" sz="1100" b="0" dirty="0">
                          <a:solidFill>
                            <a:schemeClr val="tx1"/>
                          </a:solidFill>
                          <a:effectLst>
                            <a:outerShdw blurRad="38100" dist="38100" dir="2700000" algn="tl">
                              <a:srgbClr val="000000">
                                <a:alpha val="43137"/>
                              </a:srgbClr>
                            </a:outerShdw>
                          </a:effectLst>
                          <a:latin typeface="Century Gothic" panose="020B0502020202020204" pitchFamily="34" charset="0"/>
                        </a:rPr>
                        <a:t>Novogradnja (objekt**)</a:t>
                      </a:r>
                      <a:endParaRPr lang="sl-SI" sz="900" b="0" dirty="0">
                        <a:solidFill>
                          <a:schemeClr val="tx1"/>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endParaRPr>
                    </a:p>
                  </a:txBody>
                  <a:tcPr marL="8460" marR="8460" marT="8460" marB="8460" anchor="ctr">
                    <a:lnR w="12700" cap="flat" cmpd="sng" algn="ctr">
                      <a:solidFill>
                        <a:srgbClr val="9A998C"/>
                      </a:solidFill>
                      <a:prstDash val="solid"/>
                      <a:round/>
                      <a:headEnd type="none" w="med" len="med"/>
                      <a:tailEnd type="none" w="med" len="med"/>
                    </a:lnR>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solidFill>
                      <a:srgbClr val="4F8528"/>
                    </a:solidFill>
                  </a:tcPr>
                </a:tc>
                <a:tc>
                  <a:txBody>
                    <a:bodyPr/>
                    <a:lstStyle/>
                    <a:p>
                      <a:pPr algn="ctr"/>
                      <a:r>
                        <a:rPr lang="sl-SI" sz="1100" b="0" dirty="0">
                          <a:solidFill>
                            <a:srgbClr val="9A998C"/>
                          </a:solidFill>
                          <a:effectLst/>
                          <a:latin typeface="Century Gothic" panose="020B0502020202020204" pitchFamily="34" charset="0"/>
                        </a:rPr>
                        <a:t>do največ 2.200 EUR/ m2 stanovanjske površine*</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740497993"/>
                  </a:ext>
                </a:extLst>
              </a:tr>
              <a:tr h="636781">
                <a:tc>
                  <a:txBody>
                    <a:bodyPr/>
                    <a:lstStyle/>
                    <a:p>
                      <a:pPr lvl="1"/>
                      <a:r>
                        <a:rPr lang="sl-SI" sz="1100" b="0" dirty="0">
                          <a:solidFill>
                            <a:schemeClr val="tx1"/>
                          </a:solidFill>
                          <a:effectLst>
                            <a:outerShdw blurRad="38100" dist="38100" dir="2700000" algn="tl">
                              <a:srgbClr val="000000">
                                <a:alpha val="43137"/>
                              </a:srgbClr>
                            </a:outerShdw>
                          </a:effectLst>
                          <a:latin typeface="Century Gothic" panose="020B0502020202020204" pitchFamily="34" charset="0"/>
                        </a:rPr>
                        <a:t>Rekonstrukcija in sprememba namembnosti (objekt**)</a:t>
                      </a:r>
                      <a:endParaRPr lang="sl-SI" sz="900" b="0" dirty="0">
                        <a:solidFill>
                          <a:schemeClr val="tx1"/>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endParaRPr>
                    </a:p>
                  </a:txBody>
                  <a:tcPr marL="8460" marR="8460" marT="8460" marB="8460" anchor="ctr">
                    <a:lnR w="12700" cap="flat" cmpd="sng" algn="ctr">
                      <a:solidFill>
                        <a:srgbClr val="9A998C"/>
                      </a:solidFill>
                      <a:prstDash val="solid"/>
                      <a:round/>
                      <a:headEnd type="none" w="med" len="med"/>
                      <a:tailEnd type="none" w="med" len="med"/>
                    </a:lnR>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solidFill>
                      <a:srgbClr val="4F8528"/>
                    </a:solidFill>
                  </a:tcPr>
                </a:tc>
                <a:tc>
                  <a:txBody>
                    <a:bodyPr/>
                    <a:lstStyle/>
                    <a:p>
                      <a:pPr algn="ctr"/>
                      <a:r>
                        <a:rPr lang="sl-SI" sz="1100" b="0" dirty="0">
                          <a:solidFill>
                            <a:srgbClr val="9A998C"/>
                          </a:solidFill>
                          <a:effectLst/>
                          <a:latin typeface="Century Gothic" panose="020B0502020202020204" pitchFamily="34" charset="0"/>
                        </a:rPr>
                        <a:t>do največ 1.940 EUR/ m2 stanovanjske površine*(za stavbe vpisane v register kulturne dediščine se vrednost poviša do primerne vrednosti GOI za novo radio, ob ustreznih dokazilih</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4150846618"/>
                  </a:ext>
                </a:extLst>
              </a:tr>
              <a:tr h="217345">
                <a:tc>
                  <a:txBody>
                    <a:bodyPr/>
                    <a:lstStyle/>
                    <a:p>
                      <a:pPr lvl="1"/>
                      <a:r>
                        <a:rPr lang="sl-SI" sz="1100" b="0" dirty="0">
                          <a:solidFill>
                            <a:schemeClr val="tx1"/>
                          </a:solidFill>
                          <a:effectLst>
                            <a:outerShdw blurRad="38100" dist="38100" dir="2700000" algn="tl">
                              <a:srgbClr val="000000">
                                <a:alpha val="43137"/>
                              </a:srgbClr>
                            </a:outerShdw>
                          </a:effectLst>
                          <a:latin typeface="Century Gothic" panose="020B0502020202020204" pitchFamily="34" charset="0"/>
                        </a:rPr>
                        <a:t>Parkirno mesto (PM***)</a:t>
                      </a:r>
                      <a:endParaRPr lang="sl-SI" sz="900" b="0" dirty="0">
                        <a:solidFill>
                          <a:schemeClr val="tx1"/>
                        </a:solidFill>
                        <a:effectLst>
                          <a:outerShdw blurRad="38100" dist="38100" dir="2700000" algn="tl">
                            <a:srgbClr val="000000">
                              <a:alpha val="43137"/>
                            </a:srgbClr>
                          </a:outerShdw>
                        </a:effectLst>
                        <a:latin typeface="Century Gothic" panose="020B0502020202020204" pitchFamily="34" charset="0"/>
                        <a:cs typeface="Times New Roman" panose="02020603050405020304" pitchFamily="18" charset="0"/>
                      </a:endParaRPr>
                    </a:p>
                  </a:txBody>
                  <a:tcPr marL="8460" marR="8460" marT="8460" marB="8460" anchor="ctr">
                    <a:lnR w="12700" cap="flat" cmpd="sng" algn="ctr">
                      <a:solidFill>
                        <a:srgbClr val="9A998C"/>
                      </a:solidFill>
                      <a:prstDash val="solid"/>
                      <a:round/>
                      <a:headEnd type="none" w="med" len="med"/>
                      <a:tailEnd type="none" w="med" len="med"/>
                    </a:lnR>
                    <a:lnT w="12700" cap="flat" cmpd="sng" algn="ctr">
                      <a:solidFill>
                        <a:srgbClr val="9A998C"/>
                      </a:solidFill>
                      <a:prstDash val="solid"/>
                      <a:round/>
                      <a:headEnd type="none" w="med" len="med"/>
                      <a:tailEnd type="none" w="med" len="med"/>
                    </a:lnT>
                    <a:solidFill>
                      <a:srgbClr val="4F8528"/>
                    </a:solidFill>
                  </a:tcPr>
                </a:tc>
                <a:tc>
                  <a:txBody>
                    <a:bodyPr/>
                    <a:lstStyle/>
                    <a:p>
                      <a:pPr algn="ctr"/>
                      <a:r>
                        <a:rPr lang="sl-SI" sz="1100" b="0" dirty="0">
                          <a:solidFill>
                            <a:srgbClr val="9A998C"/>
                          </a:solidFill>
                          <a:effectLst/>
                          <a:latin typeface="Century Gothic" panose="020B0502020202020204" pitchFamily="34" charset="0"/>
                        </a:rPr>
                        <a:t>do največ 16.380 EUR/ PM</a:t>
                      </a:r>
                      <a:endParaRPr lang="sl-SI" sz="900" b="0" dirty="0">
                        <a:solidFill>
                          <a:srgbClr val="9A998C"/>
                        </a:solidFill>
                        <a:effectLst/>
                        <a:latin typeface="Century Gothic" panose="020B0502020202020204" pitchFamily="34" charset="0"/>
                        <a:cs typeface="Times New Roman" panose="02020603050405020304" pitchFamily="18" charset="0"/>
                      </a:endParaRPr>
                    </a:p>
                  </a:txBody>
                  <a:tcPr marL="8460" marR="8460" marT="8460" marB="8460"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noFill/>
                  </a:tcPr>
                </a:tc>
                <a:extLst>
                  <a:ext uri="{0D108BD9-81ED-4DB2-BD59-A6C34878D82A}">
                    <a16:rowId xmlns:a16="http://schemas.microsoft.com/office/drawing/2014/main" val="3851485255"/>
                  </a:ext>
                </a:extLst>
              </a:tr>
            </a:tbl>
          </a:graphicData>
        </a:graphic>
      </p:graphicFrame>
      <p:sp>
        <p:nvSpPr>
          <p:cNvPr id="11" name="Pravokotnik 10">
            <a:extLst>
              <a:ext uri="{FF2B5EF4-FFF2-40B4-BE49-F238E27FC236}">
                <a16:creationId xmlns:a16="http://schemas.microsoft.com/office/drawing/2014/main" id="{DEFD3A85-9BDB-457E-AFAA-0BB0C598FE76}"/>
              </a:ext>
            </a:extLst>
          </p:cNvPr>
          <p:cNvSpPr/>
          <p:nvPr/>
        </p:nvSpPr>
        <p:spPr>
          <a:xfrm>
            <a:off x="1155025" y="5266129"/>
            <a:ext cx="878661" cy="369332"/>
          </a:xfrm>
          <a:prstGeom prst="rect">
            <a:avLst/>
          </a:prstGeom>
        </p:spPr>
        <p:txBody>
          <a:bodyPr wrap="square">
            <a:spAutoFit/>
          </a:bodyPr>
          <a:lstStyle/>
          <a:p>
            <a:r>
              <a:rPr lang="sl-SI" b="1" dirty="0">
                <a:solidFill>
                  <a:srgbClr val="4F8528"/>
                </a:solidFill>
                <a:latin typeface="Arial Nova" panose="020B0504020202020204" pitchFamily="34" charset="0"/>
              </a:rPr>
              <a:t>JNOS</a:t>
            </a:r>
            <a:endParaRPr lang="sl-SI" dirty="0">
              <a:solidFill>
                <a:srgbClr val="4F8528"/>
              </a:solidFill>
            </a:endParaRPr>
          </a:p>
        </p:txBody>
      </p:sp>
      <p:grpSp>
        <p:nvGrpSpPr>
          <p:cNvPr id="9" name="Skupina 8">
            <a:extLst>
              <a:ext uri="{FF2B5EF4-FFF2-40B4-BE49-F238E27FC236}">
                <a16:creationId xmlns:a16="http://schemas.microsoft.com/office/drawing/2014/main" id="{68C4C4A1-DF7B-4D2E-8D51-5456564F0AC6}"/>
              </a:ext>
            </a:extLst>
          </p:cNvPr>
          <p:cNvGrpSpPr/>
          <p:nvPr/>
        </p:nvGrpSpPr>
        <p:grpSpPr>
          <a:xfrm>
            <a:off x="1101492" y="2778315"/>
            <a:ext cx="914400" cy="914400"/>
            <a:chOff x="1101492" y="2586815"/>
            <a:chExt cx="914400" cy="914400"/>
          </a:xfrm>
        </p:grpSpPr>
        <p:pic>
          <p:nvPicPr>
            <p:cNvPr id="19" name="Grafika 18" descr="Dom">
              <a:extLst>
                <a:ext uri="{FF2B5EF4-FFF2-40B4-BE49-F238E27FC236}">
                  <a16:creationId xmlns:a16="http://schemas.microsoft.com/office/drawing/2014/main" id="{98485CB5-E6E1-46B2-BD90-6E3A89A6C3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1492" y="2586815"/>
              <a:ext cx="914400" cy="914400"/>
            </a:xfrm>
            <a:prstGeom prst="rect">
              <a:avLst/>
            </a:prstGeom>
          </p:spPr>
        </p:pic>
        <p:pic>
          <p:nvPicPr>
            <p:cNvPr id="13" name="Grafika 12" descr="Družina z deklico">
              <a:extLst>
                <a:ext uri="{FF2B5EF4-FFF2-40B4-BE49-F238E27FC236}">
                  <a16:creationId xmlns:a16="http://schemas.microsoft.com/office/drawing/2014/main" id="{AF1A0602-9142-4536-8F78-F87370E1E12B}"/>
                </a:ext>
              </a:extLst>
            </p:cNvPr>
            <p:cNvPicPr>
              <a:picLocks noChangeAspect="1"/>
            </p:cNvPicPr>
            <p:nvPr/>
          </p:nvPicPr>
          <p:blipFill>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58001" y="2968299"/>
              <a:ext cx="454351" cy="454351"/>
            </a:xfrm>
            <a:prstGeom prst="rect">
              <a:avLst/>
            </a:prstGeom>
          </p:spPr>
        </p:pic>
      </p:grpSp>
      <p:pic>
        <p:nvPicPr>
          <p:cNvPr id="21" name="Grafika 20" descr="Dom">
            <a:extLst>
              <a:ext uri="{FF2B5EF4-FFF2-40B4-BE49-F238E27FC236}">
                <a16:creationId xmlns:a16="http://schemas.microsoft.com/office/drawing/2014/main" id="{8A05FFC5-BD1C-4F2A-947C-7FE628AB6B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1492" y="4489559"/>
            <a:ext cx="914400" cy="914400"/>
          </a:xfrm>
          <a:prstGeom prst="rect">
            <a:avLst/>
          </a:prstGeom>
        </p:spPr>
      </p:pic>
      <p:grpSp>
        <p:nvGrpSpPr>
          <p:cNvPr id="3" name="Skupina 2">
            <a:extLst>
              <a:ext uri="{FF2B5EF4-FFF2-40B4-BE49-F238E27FC236}">
                <a16:creationId xmlns:a16="http://schemas.microsoft.com/office/drawing/2014/main" id="{8804A2A5-64F9-40C7-820F-7B31166DBAFF}"/>
              </a:ext>
            </a:extLst>
          </p:cNvPr>
          <p:cNvGrpSpPr/>
          <p:nvPr/>
        </p:nvGrpSpPr>
        <p:grpSpPr>
          <a:xfrm>
            <a:off x="1217863" y="4901076"/>
            <a:ext cx="675785" cy="411970"/>
            <a:chOff x="1217863" y="4901076"/>
            <a:chExt cx="675785" cy="411970"/>
          </a:xfrm>
        </p:grpSpPr>
        <p:pic>
          <p:nvPicPr>
            <p:cNvPr id="17" name="Grafika 16" descr="Moški s palico">
              <a:extLst>
                <a:ext uri="{FF2B5EF4-FFF2-40B4-BE49-F238E27FC236}">
                  <a16:creationId xmlns:a16="http://schemas.microsoft.com/office/drawing/2014/main" id="{605A8E8E-31D1-4A3F-91F4-EC022711D62D}"/>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17863" y="4901076"/>
              <a:ext cx="411970" cy="411970"/>
            </a:xfrm>
            <a:prstGeom prst="rect">
              <a:avLst/>
            </a:prstGeom>
          </p:spPr>
        </p:pic>
        <p:grpSp>
          <p:nvGrpSpPr>
            <p:cNvPr id="23" name="Grafika 14" descr="Ženska s palico">
              <a:extLst>
                <a:ext uri="{FF2B5EF4-FFF2-40B4-BE49-F238E27FC236}">
                  <a16:creationId xmlns:a16="http://schemas.microsoft.com/office/drawing/2014/main" id="{F1CECB83-1D56-467F-BDA0-5A97084B4D85}"/>
                </a:ext>
              </a:extLst>
            </p:cNvPr>
            <p:cNvGrpSpPr/>
            <p:nvPr/>
          </p:nvGrpSpPr>
          <p:grpSpPr>
            <a:xfrm flipH="1">
              <a:off x="1490734" y="4901076"/>
              <a:ext cx="402914" cy="411970"/>
              <a:chOff x="1164914" y="3749717"/>
              <a:chExt cx="411970" cy="411970"/>
            </a:xfrm>
            <a:solidFill>
              <a:schemeClr val="bg1"/>
            </a:solidFill>
          </p:grpSpPr>
          <p:sp>
            <p:nvSpPr>
              <p:cNvPr id="24" name="Prostoročno: oblika 23">
                <a:extLst>
                  <a:ext uri="{FF2B5EF4-FFF2-40B4-BE49-F238E27FC236}">
                    <a16:creationId xmlns:a16="http://schemas.microsoft.com/office/drawing/2014/main" id="{1FC03D37-AAFF-42D3-8A64-B15B04723F24}"/>
                  </a:ext>
                </a:extLst>
              </p:cNvPr>
              <p:cNvSpPr/>
              <p:nvPr/>
            </p:nvSpPr>
            <p:spPr>
              <a:xfrm>
                <a:off x="1253531" y="3846977"/>
                <a:ext cx="236024" cy="291812"/>
              </a:xfrm>
              <a:custGeom>
                <a:avLst/>
                <a:gdLst>
                  <a:gd name="connsiteX0" fmla="*/ 207486 w 236024"/>
                  <a:gd name="connsiteY0" fmla="*/ 104434 h 291812"/>
                  <a:gd name="connsiteX1" fmla="*/ 202766 w 236024"/>
                  <a:gd name="connsiteY1" fmla="*/ 104863 h 291812"/>
                  <a:gd name="connsiteX2" fmla="*/ 192466 w 236024"/>
                  <a:gd name="connsiteY2" fmla="*/ 92847 h 291812"/>
                  <a:gd name="connsiteX3" fmla="*/ 155990 w 236024"/>
                  <a:gd name="connsiteY3" fmla="*/ 78257 h 291812"/>
                  <a:gd name="connsiteX4" fmla="*/ 132388 w 236024"/>
                  <a:gd name="connsiteY4" fmla="*/ 23757 h 291812"/>
                  <a:gd name="connsiteX5" fmla="*/ 100202 w 236024"/>
                  <a:gd name="connsiteY5" fmla="*/ 1442 h 291812"/>
                  <a:gd name="connsiteX6" fmla="*/ 80033 w 236024"/>
                  <a:gd name="connsiteY6" fmla="*/ 7879 h 291812"/>
                  <a:gd name="connsiteX7" fmla="*/ 22057 w 236024"/>
                  <a:gd name="connsiteY7" fmla="*/ 46930 h 291812"/>
                  <a:gd name="connsiteX8" fmla="*/ 14762 w 236024"/>
                  <a:gd name="connsiteY8" fmla="*/ 57229 h 291812"/>
                  <a:gd name="connsiteX9" fmla="*/ 1887 w 236024"/>
                  <a:gd name="connsiteY9" fmla="*/ 113017 h 291812"/>
                  <a:gd name="connsiteX10" fmla="*/ 14740 w 236024"/>
                  <a:gd name="connsiteY10" fmla="*/ 133611 h 291812"/>
                  <a:gd name="connsiteX11" fmla="*/ 14762 w 236024"/>
                  <a:gd name="connsiteY11" fmla="*/ 133615 h 291812"/>
                  <a:gd name="connsiteX12" fmla="*/ 18624 w 236024"/>
                  <a:gd name="connsiteY12" fmla="*/ 134044 h 291812"/>
                  <a:gd name="connsiteX13" fmla="*/ 35360 w 236024"/>
                  <a:gd name="connsiteY13" fmla="*/ 120741 h 291812"/>
                  <a:gd name="connsiteX14" fmla="*/ 46518 w 236024"/>
                  <a:gd name="connsiteY14" fmla="*/ 71820 h 291812"/>
                  <a:gd name="connsiteX15" fmla="*/ 57289 w 236024"/>
                  <a:gd name="connsiteY15" fmla="*/ 64525 h 291812"/>
                  <a:gd name="connsiteX16" fmla="*/ 55014 w 236024"/>
                  <a:gd name="connsiteY16" fmla="*/ 82548 h 291812"/>
                  <a:gd name="connsiteX17" fmla="*/ 17637 w 236024"/>
                  <a:gd name="connsiteY17" fmla="*/ 194553 h 291812"/>
                  <a:gd name="connsiteX18" fmla="*/ 48320 w 236024"/>
                  <a:gd name="connsiteY18" fmla="*/ 194553 h 291812"/>
                  <a:gd name="connsiteX19" fmla="*/ 48320 w 236024"/>
                  <a:gd name="connsiteY19" fmla="*/ 195840 h 291812"/>
                  <a:gd name="connsiteX20" fmla="*/ 31541 w 236024"/>
                  <a:gd name="connsiteY20" fmla="*/ 271797 h 291812"/>
                  <a:gd name="connsiteX21" fmla="*/ 44394 w 236024"/>
                  <a:gd name="connsiteY21" fmla="*/ 292391 h 291812"/>
                  <a:gd name="connsiteX22" fmla="*/ 44415 w 236024"/>
                  <a:gd name="connsiteY22" fmla="*/ 292395 h 291812"/>
                  <a:gd name="connsiteX23" fmla="*/ 48277 w 236024"/>
                  <a:gd name="connsiteY23" fmla="*/ 292825 h 291812"/>
                  <a:gd name="connsiteX24" fmla="*/ 65013 w 236024"/>
                  <a:gd name="connsiteY24" fmla="*/ 279521 h 291812"/>
                  <a:gd name="connsiteX25" fmla="*/ 82179 w 236024"/>
                  <a:gd name="connsiteY25" fmla="*/ 202277 h 291812"/>
                  <a:gd name="connsiteX26" fmla="*/ 82608 w 236024"/>
                  <a:gd name="connsiteY26" fmla="*/ 199702 h 291812"/>
                  <a:gd name="connsiteX27" fmla="*/ 83037 w 236024"/>
                  <a:gd name="connsiteY27" fmla="*/ 194553 h 291812"/>
                  <a:gd name="connsiteX28" fmla="*/ 101919 w 236024"/>
                  <a:gd name="connsiteY28" fmla="*/ 194553 h 291812"/>
                  <a:gd name="connsiteX29" fmla="*/ 106210 w 236024"/>
                  <a:gd name="connsiteY29" fmla="*/ 268793 h 291812"/>
                  <a:gd name="connsiteX30" fmla="*/ 123376 w 236024"/>
                  <a:gd name="connsiteY30" fmla="*/ 285014 h 291812"/>
                  <a:gd name="connsiteX31" fmla="*/ 124320 w 236024"/>
                  <a:gd name="connsiteY31" fmla="*/ 285014 h 291812"/>
                  <a:gd name="connsiteX32" fmla="*/ 140499 w 236024"/>
                  <a:gd name="connsiteY32" fmla="*/ 266916 h 291812"/>
                  <a:gd name="connsiteX33" fmla="*/ 140498 w 236024"/>
                  <a:gd name="connsiteY33" fmla="*/ 266905 h 291812"/>
                  <a:gd name="connsiteX34" fmla="*/ 136336 w 236024"/>
                  <a:gd name="connsiteY34" fmla="*/ 194553 h 291812"/>
                  <a:gd name="connsiteX35" fmla="*/ 150669 w 236024"/>
                  <a:gd name="connsiteY35" fmla="*/ 194553 h 291812"/>
                  <a:gd name="connsiteX36" fmla="*/ 112047 w 236024"/>
                  <a:gd name="connsiteY36" fmla="*/ 79115 h 291812"/>
                  <a:gd name="connsiteX37" fmla="*/ 112476 w 236024"/>
                  <a:gd name="connsiteY37" fmla="*/ 67099 h 291812"/>
                  <a:gd name="connsiteX38" fmla="*/ 126208 w 236024"/>
                  <a:gd name="connsiteY38" fmla="*/ 98426 h 291812"/>
                  <a:gd name="connsiteX39" fmla="*/ 135649 w 236024"/>
                  <a:gd name="connsiteY39" fmla="*/ 107438 h 291812"/>
                  <a:gd name="connsiteX40" fmla="*/ 178133 w 236024"/>
                  <a:gd name="connsiteY40" fmla="*/ 124604 h 291812"/>
                  <a:gd name="connsiteX41" fmla="*/ 176417 w 236024"/>
                  <a:gd name="connsiteY41" fmla="*/ 134474 h 291812"/>
                  <a:gd name="connsiteX42" fmla="*/ 187574 w 236024"/>
                  <a:gd name="connsiteY42" fmla="*/ 157647 h 291812"/>
                  <a:gd name="connsiteX43" fmla="*/ 188003 w 236024"/>
                  <a:gd name="connsiteY43" fmla="*/ 158076 h 291812"/>
                  <a:gd name="connsiteX44" fmla="*/ 193582 w 236024"/>
                  <a:gd name="connsiteY44" fmla="*/ 160222 h 291812"/>
                  <a:gd name="connsiteX45" fmla="*/ 202165 w 236024"/>
                  <a:gd name="connsiteY45" fmla="*/ 151639 h 291812"/>
                  <a:gd name="connsiteX46" fmla="*/ 198732 w 236024"/>
                  <a:gd name="connsiteY46" fmla="*/ 144773 h 291812"/>
                  <a:gd name="connsiteX47" fmla="*/ 194612 w 236024"/>
                  <a:gd name="connsiteY47" fmla="*/ 134474 h 291812"/>
                  <a:gd name="connsiteX48" fmla="*/ 207486 w 236024"/>
                  <a:gd name="connsiteY48" fmla="*/ 121600 h 291812"/>
                  <a:gd name="connsiteX49" fmla="*/ 220360 w 236024"/>
                  <a:gd name="connsiteY49" fmla="*/ 134474 h 291812"/>
                  <a:gd name="connsiteX50" fmla="*/ 220360 w 236024"/>
                  <a:gd name="connsiteY50" fmla="*/ 284671 h 291812"/>
                  <a:gd name="connsiteX51" fmla="*/ 228943 w 236024"/>
                  <a:gd name="connsiteY51" fmla="*/ 293254 h 291812"/>
                  <a:gd name="connsiteX52" fmla="*/ 237526 w 236024"/>
                  <a:gd name="connsiteY52" fmla="*/ 284671 h 291812"/>
                  <a:gd name="connsiteX53" fmla="*/ 237526 w 236024"/>
                  <a:gd name="connsiteY53" fmla="*/ 134474 h 291812"/>
                  <a:gd name="connsiteX54" fmla="*/ 207486 w 236024"/>
                  <a:gd name="connsiteY54" fmla="*/ 104434 h 291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36024" h="291812">
                    <a:moveTo>
                      <a:pt x="207486" y="104434"/>
                    </a:moveTo>
                    <a:cubicBezTo>
                      <a:pt x="205901" y="104364"/>
                      <a:pt x="204313" y="104508"/>
                      <a:pt x="202766" y="104863"/>
                    </a:cubicBezTo>
                    <a:cubicBezTo>
                      <a:pt x="201494" y="99420"/>
                      <a:pt x="197651" y="94937"/>
                      <a:pt x="192466" y="92847"/>
                    </a:cubicBezTo>
                    <a:lnTo>
                      <a:pt x="155990" y="78257"/>
                    </a:lnTo>
                    <a:lnTo>
                      <a:pt x="132388" y="23757"/>
                    </a:lnTo>
                    <a:cubicBezTo>
                      <a:pt x="127370" y="10328"/>
                      <a:pt x="114538" y="1431"/>
                      <a:pt x="100202" y="1442"/>
                    </a:cubicBezTo>
                    <a:cubicBezTo>
                      <a:pt x="92979" y="1472"/>
                      <a:pt x="85938" y="3719"/>
                      <a:pt x="80033" y="7879"/>
                    </a:cubicBezTo>
                    <a:lnTo>
                      <a:pt x="22057" y="46930"/>
                    </a:lnTo>
                    <a:cubicBezTo>
                      <a:pt x="18571" y="49479"/>
                      <a:pt x="16009" y="53095"/>
                      <a:pt x="14762" y="57229"/>
                    </a:cubicBezTo>
                    <a:lnTo>
                      <a:pt x="1887" y="113017"/>
                    </a:lnTo>
                    <a:cubicBezTo>
                      <a:pt x="-250" y="122253"/>
                      <a:pt x="5505" y="131473"/>
                      <a:pt x="14740" y="133611"/>
                    </a:cubicBezTo>
                    <a:cubicBezTo>
                      <a:pt x="14748" y="133612"/>
                      <a:pt x="14755" y="133614"/>
                      <a:pt x="14762" y="133615"/>
                    </a:cubicBezTo>
                    <a:cubicBezTo>
                      <a:pt x="16017" y="133969"/>
                      <a:pt x="17321" y="134114"/>
                      <a:pt x="18624" y="134044"/>
                    </a:cubicBezTo>
                    <a:cubicBezTo>
                      <a:pt x="26587" y="133957"/>
                      <a:pt x="33477" y="128479"/>
                      <a:pt x="35360" y="120741"/>
                    </a:cubicBezTo>
                    <a:lnTo>
                      <a:pt x="46518" y="71820"/>
                    </a:lnTo>
                    <a:lnTo>
                      <a:pt x="57289" y="64525"/>
                    </a:lnTo>
                    <a:cubicBezTo>
                      <a:pt x="56388" y="70876"/>
                      <a:pt x="55615" y="76927"/>
                      <a:pt x="55014" y="82548"/>
                    </a:cubicBezTo>
                    <a:lnTo>
                      <a:pt x="17637" y="194553"/>
                    </a:lnTo>
                    <a:lnTo>
                      <a:pt x="48320" y="194553"/>
                    </a:lnTo>
                    <a:lnTo>
                      <a:pt x="48320" y="195840"/>
                    </a:lnTo>
                    <a:lnTo>
                      <a:pt x="31541" y="271797"/>
                    </a:lnTo>
                    <a:cubicBezTo>
                      <a:pt x="29403" y="281033"/>
                      <a:pt x="35158" y="290253"/>
                      <a:pt x="44394" y="292391"/>
                    </a:cubicBezTo>
                    <a:cubicBezTo>
                      <a:pt x="44401" y="292392"/>
                      <a:pt x="44408" y="292394"/>
                      <a:pt x="44415" y="292395"/>
                    </a:cubicBezTo>
                    <a:cubicBezTo>
                      <a:pt x="45670" y="292750"/>
                      <a:pt x="46975" y="292895"/>
                      <a:pt x="48277" y="292825"/>
                    </a:cubicBezTo>
                    <a:cubicBezTo>
                      <a:pt x="56240" y="292737"/>
                      <a:pt x="63131" y="287260"/>
                      <a:pt x="65013" y="279521"/>
                    </a:cubicBezTo>
                    <a:lnTo>
                      <a:pt x="82179" y="202277"/>
                    </a:lnTo>
                    <a:cubicBezTo>
                      <a:pt x="82179" y="201419"/>
                      <a:pt x="82608" y="200560"/>
                      <a:pt x="82608" y="199702"/>
                    </a:cubicBezTo>
                    <a:lnTo>
                      <a:pt x="83037" y="194553"/>
                    </a:lnTo>
                    <a:lnTo>
                      <a:pt x="101919" y="194553"/>
                    </a:lnTo>
                    <a:lnTo>
                      <a:pt x="106210" y="268793"/>
                    </a:lnTo>
                    <a:cubicBezTo>
                      <a:pt x="106712" y="277903"/>
                      <a:pt x="114252" y="285028"/>
                      <a:pt x="123376" y="285014"/>
                    </a:cubicBezTo>
                    <a:lnTo>
                      <a:pt x="124320" y="285014"/>
                    </a:lnTo>
                    <a:cubicBezTo>
                      <a:pt x="133785" y="284484"/>
                      <a:pt x="141029" y="276381"/>
                      <a:pt x="140499" y="266916"/>
                    </a:cubicBezTo>
                    <a:cubicBezTo>
                      <a:pt x="140499" y="266913"/>
                      <a:pt x="140498" y="266909"/>
                      <a:pt x="140498" y="266905"/>
                    </a:cubicBezTo>
                    <a:lnTo>
                      <a:pt x="136336" y="194553"/>
                    </a:lnTo>
                    <a:lnTo>
                      <a:pt x="150669" y="194553"/>
                    </a:lnTo>
                    <a:lnTo>
                      <a:pt x="112047" y="79115"/>
                    </a:lnTo>
                    <a:cubicBezTo>
                      <a:pt x="112047" y="79115"/>
                      <a:pt x="112476" y="67529"/>
                      <a:pt x="112476" y="67099"/>
                    </a:cubicBezTo>
                    <a:lnTo>
                      <a:pt x="126208" y="98426"/>
                    </a:lnTo>
                    <a:cubicBezTo>
                      <a:pt x="127959" y="102616"/>
                      <a:pt x="131382" y="105884"/>
                      <a:pt x="135649" y="107438"/>
                    </a:cubicBezTo>
                    <a:lnTo>
                      <a:pt x="178133" y="124604"/>
                    </a:lnTo>
                    <a:cubicBezTo>
                      <a:pt x="176906" y="127746"/>
                      <a:pt x="176322" y="131102"/>
                      <a:pt x="176417" y="134474"/>
                    </a:cubicBezTo>
                    <a:cubicBezTo>
                      <a:pt x="176399" y="143497"/>
                      <a:pt x="180509" y="152033"/>
                      <a:pt x="187574" y="157647"/>
                    </a:cubicBezTo>
                    <a:lnTo>
                      <a:pt x="188003" y="158076"/>
                    </a:lnTo>
                    <a:cubicBezTo>
                      <a:pt x="189524" y="159472"/>
                      <a:pt x="191518" y="160238"/>
                      <a:pt x="193582" y="160222"/>
                    </a:cubicBezTo>
                    <a:cubicBezTo>
                      <a:pt x="198322" y="160222"/>
                      <a:pt x="202165" y="156379"/>
                      <a:pt x="202165" y="151639"/>
                    </a:cubicBezTo>
                    <a:cubicBezTo>
                      <a:pt x="202302" y="148907"/>
                      <a:pt x="201000" y="146302"/>
                      <a:pt x="198732" y="144773"/>
                    </a:cubicBezTo>
                    <a:cubicBezTo>
                      <a:pt x="196188" y="141932"/>
                      <a:pt x="194729" y="138285"/>
                      <a:pt x="194612" y="134474"/>
                    </a:cubicBezTo>
                    <a:cubicBezTo>
                      <a:pt x="194612" y="127363"/>
                      <a:pt x="200376" y="121600"/>
                      <a:pt x="207486" y="121600"/>
                    </a:cubicBezTo>
                    <a:cubicBezTo>
                      <a:pt x="214597" y="121600"/>
                      <a:pt x="220360" y="127363"/>
                      <a:pt x="220360" y="134474"/>
                    </a:cubicBezTo>
                    <a:lnTo>
                      <a:pt x="220360" y="284671"/>
                    </a:lnTo>
                    <a:cubicBezTo>
                      <a:pt x="220360" y="289411"/>
                      <a:pt x="224203" y="293254"/>
                      <a:pt x="228943" y="293254"/>
                    </a:cubicBezTo>
                    <a:cubicBezTo>
                      <a:pt x="233683" y="293254"/>
                      <a:pt x="237526" y="289411"/>
                      <a:pt x="237526" y="284671"/>
                    </a:cubicBezTo>
                    <a:lnTo>
                      <a:pt x="237526" y="134474"/>
                    </a:lnTo>
                    <a:cubicBezTo>
                      <a:pt x="237526" y="117883"/>
                      <a:pt x="224077" y="104434"/>
                      <a:pt x="207486" y="104434"/>
                    </a:cubicBezTo>
                    <a:close/>
                  </a:path>
                </a:pathLst>
              </a:custGeom>
              <a:grpFill/>
              <a:ln w="4266" cap="flat">
                <a:noFill/>
                <a:prstDash val="solid"/>
                <a:miter/>
              </a:ln>
            </p:spPr>
            <p:txBody>
              <a:bodyPr rtlCol="0" anchor="ctr"/>
              <a:lstStyle/>
              <a:p>
                <a:endParaRPr lang="sl-SI"/>
              </a:p>
            </p:txBody>
          </p:sp>
          <p:sp>
            <p:nvSpPr>
              <p:cNvPr id="25" name="Prostoročno: oblika 24">
                <a:extLst>
                  <a:ext uri="{FF2B5EF4-FFF2-40B4-BE49-F238E27FC236}">
                    <a16:creationId xmlns:a16="http://schemas.microsoft.com/office/drawing/2014/main" id="{E29EAA99-C8E4-4799-888F-EEFDA7706C1F}"/>
                  </a:ext>
                </a:extLst>
              </p:cNvPr>
              <p:cNvSpPr/>
              <p:nvPr/>
            </p:nvSpPr>
            <p:spPr>
              <a:xfrm>
                <a:off x="1341564" y="3774023"/>
                <a:ext cx="68662" cy="68662"/>
              </a:xfrm>
              <a:custGeom>
                <a:avLst/>
                <a:gdLst>
                  <a:gd name="connsiteX0" fmla="*/ 70103 w 68661"/>
                  <a:gd name="connsiteY0" fmla="*/ 35772 h 68661"/>
                  <a:gd name="connsiteX1" fmla="*/ 35772 w 68661"/>
                  <a:gd name="connsiteY1" fmla="*/ 70103 h 68661"/>
                  <a:gd name="connsiteX2" fmla="*/ 1442 w 68661"/>
                  <a:gd name="connsiteY2" fmla="*/ 35772 h 68661"/>
                  <a:gd name="connsiteX3" fmla="*/ 35772 w 68661"/>
                  <a:gd name="connsiteY3" fmla="*/ 1442 h 68661"/>
                  <a:gd name="connsiteX4" fmla="*/ 70103 w 68661"/>
                  <a:gd name="connsiteY4" fmla="*/ 35772 h 68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61" h="68661">
                    <a:moveTo>
                      <a:pt x="70103" y="35772"/>
                    </a:moveTo>
                    <a:cubicBezTo>
                      <a:pt x="70103" y="54733"/>
                      <a:pt x="54733" y="70103"/>
                      <a:pt x="35772" y="70103"/>
                    </a:cubicBezTo>
                    <a:cubicBezTo>
                      <a:pt x="16812" y="70103"/>
                      <a:pt x="1442" y="54733"/>
                      <a:pt x="1442" y="35772"/>
                    </a:cubicBezTo>
                    <a:cubicBezTo>
                      <a:pt x="1442" y="16812"/>
                      <a:pt x="16812" y="1442"/>
                      <a:pt x="35772" y="1442"/>
                    </a:cubicBezTo>
                    <a:cubicBezTo>
                      <a:pt x="54733" y="1442"/>
                      <a:pt x="70103" y="16812"/>
                      <a:pt x="70103" y="35772"/>
                    </a:cubicBezTo>
                    <a:close/>
                  </a:path>
                </a:pathLst>
              </a:custGeom>
              <a:grpFill/>
              <a:ln w="4266" cap="flat">
                <a:noFill/>
                <a:prstDash val="solid"/>
                <a:miter/>
              </a:ln>
            </p:spPr>
            <p:txBody>
              <a:bodyPr rtlCol="0" anchor="ctr"/>
              <a:lstStyle/>
              <a:p>
                <a:endParaRPr lang="sl-SI"/>
              </a:p>
            </p:txBody>
          </p:sp>
        </p:grpSp>
      </p:grpSp>
      <p:pic>
        <p:nvPicPr>
          <p:cNvPr id="18" name="Slika 17">
            <a:extLst>
              <a:ext uri="{FF2B5EF4-FFF2-40B4-BE49-F238E27FC236}">
                <a16:creationId xmlns:a16="http://schemas.microsoft.com/office/drawing/2014/main" id="{E56064B4-0158-4E5B-BDE3-656972D67FBF}"/>
              </a:ext>
            </a:extLst>
          </p:cNvPr>
          <p:cNvPicPr>
            <a:picLocks noChangeAspect="1"/>
          </p:cNvPicPr>
          <p:nvPr/>
        </p:nvPicPr>
        <p:blipFill>
          <a:blip r:embed="rId9"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Tree>
    <p:extLst>
      <p:ext uri="{BB962C8B-B14F-4D97-AF65-F5344CB8AC3E}">
        <p14:creationId xmlns:p14="http://schemas.microsoft.com/office/powerpoint/2010/main" val="12656992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24819A5-D41B-4A2D-B33B-ED31087F5890}"/>
              </a:ext>
            </a:extLst>
          </p:cNvPr>
          <p:cNvSpPr>
            <a:spLocks noGrp="1"/>
          </p:cNvSpPr>
          <p:nvPr>
            <p:ph type="title"/>
          </p:nvPr>
        </p:nvSpPr>
        <p:spPr>
          <a:xfrm>
            <a:off x="911998" y="820250"/>
            <a:ext cx="10866401" cy="970450"/>
          </a:xfrm>
        </p:spPr>
        <p:txBody>
          <a:bodyPr>
            <a:noAutofit/>
          </a:bodyPr>
          <a:lstStyle/>
          <a:p>
            <a:pPr algn="ctr"/>
            <a: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t>PRIMERNE VREDNOSTI NAKUPA JNS IN JNOS </a:t>
            </a:r>
            <a:b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br>
            <a: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t>TER PRIPADAJOČIH PARKIRNIH MEST V OBJEKTU</a:t>
            </a:r>
            <a:endParaRPr lang="sl-SI" sz="2800" b="1" dirty="0">
              <a:solidFill>
                <a:srgbClr val="4F8528"/>
              </a:solidFill>
              <a:latin typeface="Century Gothic" panose="020B0502020202020204" pitchFamily="34" charset="0"/>
            </a:endParaRPr>
          </a:p>
        </p:txBody>
      </p:sp>
      <p:graphicFrame>
        <p:nvGraphicFramePr>
          <p:cNvPr id="5" name="Označba mesta vsebine 4">
            <a:extLst>
              <a:ext uri="{FF2B5EF4-FFF2-40B4-BE49-F238E27FC236}">
                <a16:creationId xmlns:a16="http://schemas.microsoft.com/office/drawing/2014/main" id="{9ED9B3EE-AEAF-4643-BCA3-8791879D3F57}"/>
              </a:ext>
            </a:extLst>
          </p:cNvPr>
          <p:cNvGraphicFramePr>
            <a:graphicFrameLocks noGrp="1"/>
          </p:cNvGraphicFramePr>
          <p:nvPr>
            <p:ph idx="1"/>
            <p:extLst>
              <p:ext uri="{D42A27DB-BD31-4B8C-83A1-F6EECF244321}">
                <p14:modId xmlns:p14="http://schemas.microsoft.com/office/powerpoint/2010/main" val="2112681014"/>
              </p:ext>
            </p:extLst>
          </p:nvPr>
        </p:nvGraphicFramePr>
        <p:xfrm>
          <a:off x="2422689" y="2496263"/>
          <a:ext cx="8549326" cy="1517599"/>
        </p:xfrm>
        <a:graphic>
          <a:graphicData uri="http://schemas.openxmlformats.org/drawingml/2006/table">
            <a:tbl>
              <a:tblPr firstRow="1" firstCol="1" bandRow="1">
                <a:tableStyleId>{5FD0F851-EC5A-4D38-B0AD-8093EC10F338}</a:tableStyleId>
              </a:tblPr>
              <a:tblGrid>
                <a:gridCol w="3670855">
                  <a:extLst>
                    <a:ext uri="{9D8B030D-6E8A-4147-A177-3AD203B41FA5}">
                      <a16:colId xmlns:a16="http://schemas.microsoft.com/office/drawing/2014/main" val="928576958"/>
                    </a:ext>
                  </a:extLst>
                </a:gridCol>
                <a:gridCol w="4878471">
                  <a:extLst>
                    <a:ext uri="{9D8B030D-6E8A-4147-A177-3AD203B41FA5}">
                      <a16:colId xmlns:a16="http://schemas.microsoft.com/office/drawing/2014/main" val="1413016487"/>
                    </a:ext>
                  </a:extLst>
                </a:gridCol>
              </a:tblGrid>
              <a:tr h="430876">
                <a:tc>
                  <a:txBody>
                    <a:bodyPr/>
                    <a:lstStyle/>
                    <a:p>
                      <a:pPr marL="457200" lvl="1" algn="l" defTabSz="457200" rtl="0" eaLnBrk="1" latinLnBrk="0" hangingPunct="1"/>
                      <a:r>
                        <a:rPr lang="sl-SI" sz="1200" b="0" u="none" kern="1200" dirty="0">
                          <a:solidFill>
                            <a:schemeClr val="tx1"/>
                          </a:solidFill>
                          <a:effectLst/>
                          <a:latin typeface="Century Gothic" panose="020B0502020202020204" pitchFamily="34" charset="0"/>
                          <a:ea typeface="+mn-ea"/>
                          <a:cs typeface="+mn-cs"/>
                        </a:rPr>
                        <a:t>področje RS</a:t>
                      </a:r>
                    </a:p>
                  </a:txBody>
                  <a:tcPr marL="9525" marR="9525" marT="9525" marB="9525" anchor="ctr">
                    <a:lnR w="12700" cap="flat" cmpd="sng" algn="ctr">
                      <a:solidFill>
                        <a:srgbClr val="9A998C"/>
                      </a:solidFill>
                      <a:prstDash val="solid"/>
                      <a:round/>
                      <a:headEnd type="none" w="med" len="med"/>
                      <a:tailEnd type="none" w="med" len="med"/>
                    </a:lnR>
                    <a:lnB w="12700" cap="flat" cmpd="sng" algn="ctr">
                      <a:solidFill>
                        <a:srgbClr val="9A998C"/>
                      </a:solidFill>
                      <a:prstDash val="solid"/>
                      <a:round/>
                      <a:headEnd type="none" w="med" len="med"/>
                      <a:tailEnd type="none" w="med" len="med"/>
                    </a:lnB>
                    <a:solidFill>
                      <a:srgbClr val="4F8528"/>
                    </a:solidFill>
                  </a:tcPr>
                </a:tc>
                <a:tc>
                  <a:txBody>
                    <a:bodyPr/>
                    <a:lstStyle/>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primerna cena v EUR/ m2 stanovanjske površine* </a:t>
                      </a:r>
                    </a:p>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primerna vrednost EUR/ PM***</a:t>
                      </a:r>
                    </a:p>
                  </a:txBody>
                  <a:tcPr marL="9525" marR="9525" marT="9525" marB="9525" anchor="ctr">
                    <a:lnL w="12700" cap="flat" cmpd="sng" algn="ctr">
                      <a:solidFill>
                        <a:srgbClr val="9A998C"/>
                      </a:solidFill>
                      <a:prstDash val="solid"/>
                      <a:round/>
                      <a:headEnd type="none" w="med" len="med"/>
                      <a:tailEnd type="none" w="med" len="med"/>
                    </a:lnL>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21875657"/>
                  </a:ext>
                </a:extLst>
              </a:tr>
              <a:tr h="224971">
                <a:tc>
                  <a:txBody>
                    <a:bodyPr/>
                    <a:lstStyle/>
                    <a:p>
                      <a:pPr marL="457200" lvl="1" algn="l" defTabSz="457200" rtl="0" eaLnBrk="1" latinLnBrk="0" hangingPunct="1"/>
                      <a:r>
                        <a:rPr lang="sl-SI" sz="1200" b="0" u="none" kern="1200" dirty="0">
                          <a:solidFill>
                            <a:schemeClr val="tx1"/>
                          </a:solidFill>
                          <a:effectLst/>
                          <a:latin typeface="Century Gothic" panose="020B0502020202020204" pitchFamily="34" charset="0"/>
                          <a:ea typeface="+mn-ea"/>
                          <a:cs typeface="+mn-cs"/>
                        </a:rPr>
                        <a:t>mestne in obalne občine</a:t>
                      </a:r>
                    </a:p>
                  </a:txBody>
                  <a:tcPr marL="9525" marR="9525" marT="9525" marB="9525" anchor="ctr">
                    <a:lnT w="12700" cap="flat" cmpd="sng" algn="ctr">
                      <a:solidFill>
                        <a:srgbClr val="9A998C"/>
                      </a:solidFill>
                      <a:prstDash val="solid"/>
                      <a:round/>
                      <a:headEnd type="none" w="med" len="med"/>
                      <a:tailEnd type="none" w="med" len="med"/>
                    </a:lnT>
                    <a:solidFill>
                      <a:srgbClr val="4F8528"/>
                    </a:solidFill>
                  </a:tcPr>
                </a:tc>
                <a:tc>
                  <a:txBody>
                    <a:bodyPr/>
                    <a:lstStyle/>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do največ 2.400</a:t>
                      </a:r>
                    </a:p>
                  </a:txBody>
                  <a:tcPr marL="9525" marR="9525" marT="9525" marB="9525" anchor="ctr">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3439479299"/>
                  </a:ext>
                </a:extLst>
              </a:tr>
              <a:tr h="224971">
                <a:tc>
                  <a:txBody>
                    <a:bodyPr/>
                    <a:lstStyle/>
                    <a:p>
                      <a:pPr marL="457200" lvl="1" algn="l" defTabSz="457200" rtl="0" eaLnBrk="1" latinLnBrk="0" hangingPunct="1"/>
                      <a:r>
                        <a:rPr lang="sl-SI" sz="1200" b="0" u="none" kern="1200" dirty="0">
                          <a:solidFill>
                            <a:schemeClr val="tx1"/>
                          </a:solidFill>
                          <a:effectLst/>
                          <a:latin typeface="Century Gothic" panose="020B0502020202020204" pitchFamily="34" charset="0"/>
                          <a:ea typeface="+mn-ea"/>
                          <a:cs typeface="+mn-cs"/>
                        </a:rPr>
                        <a:t>ostale občine</a:t>
                      </a:r>
                    </a:p>
                  </a:txBody>
                  <a:tcPr marL="9525" marR="9525" marT="9525" marB="9525" anchor="ctr">
                    <a:lnR w="12700" cap="flat" cmpd="sng" algn="ctr">
                      <a:solidFill>
                        <a:srgbClr val="9A998C"/>
                      </a:solidFill>
                      <a:prstDash val="solid"/>
                      <a:round/>
                      <a:headEnd type="none" w="med" len="med"/>
                      <a:tailEnd type="none" w="med" len="med"/>
                    </a:lnR>
                    <a:lnB w="12700" cap="flat" cmpd="sng" algn="ctr">
                      <a:solidFill>
                        <a:srgbClr val="9A998C"/>
                      </a:solidFill>
                      <a:prstDash val="solid"/>
                      <a:round/>
                      <a:headEnd type="none" w="med" len="med"/>
                      <a:tailEnd type="none" w="med" len="med"/>
                    </a:lnB>
                    <a:solidFill>
                      <a:srgbClr val="4F8528"/>
                    </a:solidFill>
                  </a:tcPr>
                </a:tc>
                <a:tc>
                  <a:txBody>
                    <a:bodyPr/>
                    <a:lstStyle/>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do največ 2.200</a:t>
                      </a:r>
                    </a:p>
                  </a:txBody>
                  <a:tcPr marL="9525" marR="9525" marT="9525" marB="9525"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740497993"/>
                  </a:ext>
                </a:extLst>
              </a:tr>
              <a:tr h="636781">
                <a:tc>
                  <a:txBody>
                    <a:bodyPr/>
                    <a:lstStyle/>
                    <a:p>
                      <a:pPr marL="457200" lvl="1" algn="l" defTabSz="457200" rtl="0" eaLnBrk="1" latinLnBrk="0" hangingPunct="1"/>
                      <a:r>
                        <a:rPr lang="sl-SI" sz="1200" b="0" u="none" kern="1200" dirty="0">
                          <a:solidFill>
                            <a:schemeClr val="tx1"/>
                          </a:solidFill>
                          <a:effectLst/>
                          <a:latin typeface="Century Gothic" panose="020B0502020202020204" pitchFamily="34" charset="0"/>
                          <a:ea typeface="+mn-ea"/>
                          <a:cs typeface="+mn-cs"/>
                        </a:rPr>
                        <a:t>parkirno mesto (PM)***</a:t>
                      </a:r>
                    </a:p>
                  </a:txBody>
                  <a:tcPr marL="9525" marR="9525" marT="9525" marB="9525" anchor="ctr">
                    <a:lnR w="12700" cap="flat" cmpd="sng" algn="ctr">
                      <a:solidFill>
                        <a:srgbClr val="9A998C"/>
                      </a:solidFill>
                      <a:prstDash val="solid"/>
                      <a:round/>
                      <a:headEnd type="none" w="med" len="med"/>
                      <a:tailEnd type="none" w="med" len="med"/>
                    </a:lnR>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solidFill>
                      <a:srgbClr val="4F8528"/>
                    </a:solidFill>
                  </a:tcPr>
                </a:tc>
                <a:tc>
                  <a:txBody>
                    <a:bodyPr/>
                    <a:lstStyle/>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do največ 17.200</a:t>
                      </a:r>
                    </a:p>
                  </a:txBody>
                  <a:tcPr marL="9525" marR="9525" marT="9525" marB="9525"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4150846618"/>
                  </a:ext>
                </a:extLst>
              </a:tr>
            </a:tbl>
          </a:graphicData>
        </a:graphic>
      </p:graphicFrame>
      <p:sp>
        <p:nvSpPr>
          <p:cNvPr id="6" name="Označba mesta vsebine 2">
            <a:extLst>
              <a:ext uri="{FF2B5EF4-FFF2-40B4-BE49-F238E27FC236}">
                <a16:creationId xmlns:a16="http://schemas.microsoft.com/office/drawing/2014/main" id="{BE9ED7A4-0F02-4798-80FA-642696369A04}"/>
              </a:ext>
            </a:extLst>
          </p:cNvPr>
          <p:cNvSpPr txBox="1">
            <a:spLocks/>
          </p:cNvSpPr>
          <p:nvPr/>
        </p:nvSpPr>
        <p:spPr>
          <a:xfrm>
            <a:off x="2297064" y="2146861"/>
            <a:ext cx="9481335" cy="293116"/>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sl-SI" sz="1050" b="1" dirty="0">
                <a:solidFill>
                  <a:schemeClr val="tx1"/>
                </a:solidFill>
                <a:latin typeface="Arial Nova" panose="020B0504020202020204" pitchFamily="34" charset="0"/>
              </a:rPr>
              <a:t>Preglednica 3 in 4: primerna vrednost  nakupa stanovanja in parkirnega mesta (brez DDV)</a:t>
            </a:r>
          </a:p>
        </p:txBody>
      </p:sp>
      <p:sp>
        <p:nvSpPr>
          <p:cNvPr id="7" name="Pravokotnik 6">
            <a:extLst>
              <a:ext uri="{FF2B5EF4-FFF2-40B4-BE49-F238E27FC236}">
                <a16:creationId xmlns:a16="http://schemas.microsoft.com/office/drawing/2014/main" id="{DDF73D73-1562-49AA-BC3D-4DC078B13694}"/>
              </a:ext>
            </a:extLst>
          </p:cNvPr>
          <p:cNvSpPr/>
          <p:nvPr/>
        </p:nvSpPr>
        <p:spPr>
          <a:xfrm>
            <a:off x="1270769" y="3566213"/>
            <a:ext cx="878661" cy="369332"/>
          </a:xfrm>
          <a:prstGeom prst="rect">
            <a:avLst/>
          </a:prstGeom>
        </p:spPr>
        <p:txBody>
          <a:bodyPr wrap="square">
            <a:spAutoFit/>
          </a:bodyPr>
          <a:lstStyle/>
          <a:p>
            <a:r>
              <a:rPr lang="sl-SI" b="1" dirty="0">
                <a:solidFill>
                  <a:srgbClr val="4F8528"/>
                </a:solidFill>
                <a:latin typeface="Arial Nova" panose="020B0504020202020204" pitchFamily="34" charset="0"/>
              </a:rPr>
              <a:t>JNS</a:t>
            </a:r>
            <a:endParaRPr lang="sl-SI" dirty="0">
              <a:solidFill>
                <a:srgbClr val="4F8528"/>
              </a:solidFill>
            </a:endParaRPr>
          </a:p>
        </p:txBody>
      </p:sp>
      <p:graphicFrame>
        <p:nvGraphicFramePr>
          <p:cNvPr id="8" name="Označba mesta vsebine 4">
            <a:extLst>
              <a:ext uri="{FF2B5EF4-FFF2-40B4-BE49-F238E27FC236}">
                <a16:creationId xmlns:a16="http://schemas.microsoft.com/office/drawing/2014/main" id="{33054333-AE96-458E-B1F2-46AC34901698}"/>
              </a:ext>
            </a:extLst>
          </p:cNvPr>
          <p:cNvGraphicFramePr>
            <a:graphicFrameLocks/>
          </p:cNvGraphicFramePr>
          <p:nvPr>
            <p:extLst>
              <p:ext uri="{D42A27DB-BD31-4B8C-83A1-F6EECF244321}">
                <p14:modId xmlns:p14="http://schemas.microsoft.com/office/powerpoint/2010/main" val="3358782097"/>
              </p:ext>
            </p:extLst>
          </p:nvPr>
        </p:nvGraphicFramePr>
        <p:xfrm>
          <a:off x="2422688" y="4454538"/>
          <a:ext cx="8549326" cy="1517599"/>
        </p:xfrm>
        <a:graphic>
          <a:graphicData uri="http://schemas.openxmlformats.org/drawingml/2006/table">
            <a:tbl>
              <a:tblPr firstRow="1" firstCol="1" bandRow="1">
                <a:tableStyleId>{5FD0F851-EC5A-4D38-B0AD-8093EC10F338}</a:tableStyleId>
              </a:tblPr>
              <a:tblGrid>
                <a:gridCol w="3670855">
                  <a:extLst>
                    <a:ext uri="{9D8B030D-6E8A-4147-A177-3AD203B41FA5}">
                      <a16:colId xmlns:a16="http://schemas.microsoft.com/office/drawing/2014/main" val="928576958"/>
                    </a:ext>
                  </a:extLst>
                </a:gridCol>
                <a:gridCol w="4878471">
                  <a:extLst>
                    <a:ext uri="{9D8B030D-6E8A-4147-A177-3AD203B41FA5}">
                      <a16:colId xmlns:a16="http://schemas.microsoft.com/office/drawing/2014/main" val="1413016487"/>
                    </a:ext>
                  </a:extLst>
                </a:gridCol>
              </a:tblGrid>
              <a:tr h="430876">
                <a:tc>
                  <a:txBody>
                    <a:bodyPr/>
                    <a:lstStyle/>
                    <a:p>
                      <a:pPr marL="457200" lvl="1" algn="l" defTabSz="457200" rtl="0" eaLnBrk="1" latinLnBrk="0" hangingPunct="1"/>
                      <a:r>
                        <a:rPr lang="sl-SI" sz="1200" b="0" u="none" kern="1200" dirty="0">
                          <a:solidFill>
                            <a:schemeClr val="tx1"/>
                          </a:solidFill>
                          <a:effectLst/>
                          <a:latin typeface="Century Gothic" panose="020B0502020202020204" pitchFamily="34" charset="0"/>
                          <a:ea typeface="+mn-ea"/>
                          <a:cs typeface="+mn-cs"/>
                        </a:rPr>
                        <a:t>področje RS</a:t>
                      </a:r>
                    </a:p>
                  </a:txBody>
                  <a:tcPr marL="9525" marR="9525" marT="9525" marB="9525" anchor="ctr">
                    <a:lnR w="12700" cap="flat" cmpd="sng" algn="ctr">
                      <a:solidFill>
                        <a:srgbClr val="9A998C"/>
                      </a:solidFill>
                      <a:prstDash val="solid"/>
                      <a:round/>
                      <a:headEnd type="none" w="med" len="med"/>
                      <a:tailEnd type="none" w="med" len="med"/>
                    </a:lnR>
                    <a:lnB w="12700" cap="flat" cmpd="sng" algn="ctr">
                      <a:solidFill>
                        <a:srgbClr val="9A998C"/>
                      </a:solidFill>
                      <a:prstDash val="solid"/>
                      <a:round/>
                      <a:headEnd type="none" w="med" len="med"/>
                      <a:tailEnd type="none" w="med" len="med"/>
                    </a:lnB>
                    <a:solidFill>
                      <a:srgbClr val="4F8528"/>
                    </a:solidFill>
                  </a:tcPr>
                </a:tc>
                <a:tc>
                  <a:txBody>
                    <a:bodyPr/>
                    <a:lstStyle/>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primerna cena v EUR/ m2 stanovanjske površine* </a:t>
                      </a:r>
                    </a:p>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primerna vrednost EUR/ PM***</a:t>
                      </a:r>
                    </a:p>
                  </a:txBody>
                  <a:tcPr marL="9525" marR="9525" marT="9525" marB="9525" anchor="ctr">
                    <a:lnL w="12700" cap="flat" cmpd="sng" algn="ctr">
                      <a:solidFill>
                        <a:srgbClr val="9A998C"/>
                      </a:solidFill>
                      <a:prstDash val="solid"/>
                      <a:round/>
                      <a:headEnd type="none" w="med" len="med"/>
                      <a:tailEnd type="none" w="med" len="med"/>
                    </a:lnL>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21875657"/>
                  </a:ext>
                </a:extLst>
              </a:tr>
              <a:tr h="224971">
                <a:tc>
                  <a:txBody>
                    <a:bodyPr/>
                    <a:lstStyle/>
                    <a:p>
                      <a:pPr marL="457200" lvl="1" algn="l" defTabSz="457200" rtl="0" eaLnBrk="1" latinLnBrk="0" hangingPunct="1"/>
                      <a:r>
                        <a:rPr lang="sl-SI" sz="1200" b="0" u="none" kern="1200" dirty="0">
                          <a:solidFill>
                            <a:schemeClr val="tx1"/>
                          </a:solidFill>
                          <a:effectLst/>
                          <a:latin typeface="Century Gothic" panose="020B0502020202020204" pitchFamily="34" charset="0"/>
                          <a:ea typeface="+mn-ea"/>
                          <a:cs typeface="+mn-cs"/>
                        </a:rPr>
                        <a:t>mestne in obalne občine</a:t>
                      </a:r>
                    </a:p>
                  </a:txBody>
                  <a:tcPr marL="9525" marR="9525" marT="9525" marB="9525" anchor="ctr">
                    <a:lnT w="12700" cap="flat" cmpd="sng" algn="ctr">
                      <a:solidFill>
                        <a:srgbClr val="9A998C"/>
                      </a:solidFill>
                      <a:prstDash val="solid"/>
                      <a:round/>
                      <a:headEnd type="none" w="med" len="med"/>
                      <a:tailEnd type="none" w="med" len="med"/>
                    </a:lnT>
                    <a:solidFill>
                      <a:srgbClr val="4F8528"/>
                    </a:solidFill>
                  </a:tcPr>
                </a:tc>
                <a:tc>
                  <a:txBody>
                    <a:bodyPr/>
                    <a:lstStyle/>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do največ 2.640</a:t>
                      </a:r>
                    </a:p>
                  </a:txBody>
                  <a:tcPr marL="9525" marR="9525" marT="9525" marB="9525" anchor="ctr">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3439479299"/>
                  </a:ext>
                </a:extLst>
              </a:tr>
              <a:tr h="224971">
                <a:tc>
                  <a:txBody>
                    <a:bodyPr/>
                    <a:lstStyle/>
                    <a:p>
                      <a:pPr marL="457200" lvl="1" algn="l" defTabSz="457200" rtl="0" eaLnBrk="1" latinLnBrk="0" hangingPunct="1"/>
                      <a:r>
                        <a:rPr lang="sl-SI" sz="1200" b="0" u="none" kern="1200" dirty="0">
                          <a:solidFill>
                            <a:schemeClr val="tx1"/>
                          </a:solidFill>
                          <a:effectLst/>
                          <a:latin typeface="Century Gothic" panose="020B0502020202020204" pitchFamily="34" charset="0"/>
                          <a:ea typeface="+mn-ea"/>
                          <a:cs typeface="+mn-cs"/>
                        </a:rPr>
                        <a:t>ostale občine</a:t>
                      </a:r>
                    </a:p>
                  </a:txBody>
                  <a:tcPr marL="9525" marR="9525" marT="9525" marB="9525" anchor="ctr">
                    <a:lnR w="12700" cap="flat" cmpd="sng" algn="ctr">
                      <a:solidFill>
                        <a:srgbClr val="9A998C"/>
                      </a:solidFill>
                      <a:prstDash val="solid"/>
                      <a:round/>
                      <a:headEnd type="none" w="med" len="med"/>
                      <a:tailEnd type="none" w="med" len="med"/>
                    </a:lnR>
                    <a:lnB w="12700" cap="flat" cmpd="sng" algn="ctr">
                      <a:solidFill>
                        <a:srgbClr val="9A998C"/>
                      </a:solidFill>
                      <a:prstDash val="solid"/>
                      <a:round/>
                      <a:headEnd type="none" w="med" len="med"/>
                      <a:tailEnd type="none" w="med" len="med"/>
                    </a:lnB>
                    <a:solidFill>
                      <a:srgbClr val="4F8528"/>
                    </a:solidFill>
                  </a:tcPr>
                </a:tc>
                <a:tc>
                  <a:txBody>
                    <a:bodyPr/>
                    <a:lstStyle/>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do največ 2.420</a:t>
                      </a:r>
                    </a:p>
                  </a:txBody>
                  <a:tcPr marL="9525" marR="9525" marT="9525" marB="9525"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740497993"/>
                  </a:ext>
                </a:extLst>
              </a:tr>
              <a:tr h="636781">
                <a:tc>
                  <a:txBody>
                    <a:bodyPr/>
                    <a:lstStyle/>
                    <a:p>
                      <a:pPr marL="457200" lvl="1" algn="l" defTabSz="457200" rtl="0" eaLnBrk="1" latinLnBrk="0" hangingPunct="1"/>
                      <a:r>
                        <a:rPr lang="sl-SI" sz="1200" b="0" u="none" kern="1200" dirty="0">
                          <a:solidFill>
                            <a:schemeClr val="tx1"/>
                          </a:solidFill>
                          <a:effectLst/>
                          <a:latin typeface="Century Gothic" panose="020B0502020202020204" pitchFamily="34" charset="0"/>
                          <a:ea typeface="+mn-ea"/>
                          <a:cs typeface="+mn-cs"/>
                        </a:rPr>
                        <a:t>parkirno mesto (PM)***</a:t>
                      </a:r>
                    </a:p>
                  </a:txBody>
                  <a:tcPr marL="9525" marR="9525" marT="9525" marB="9525" anchor="ctr">
                    <a:lnR w="12700" cap="flat" cmpd="sng" algn="ctr">
                      <a:solidFill>
                        <a:srgbClr val="9A998C"/>
                      </a:solidFill>
                      <a:prstDash val="solid"/>
                      <a:round/>
                      <a:headEnd type="none" w="med" len="med"/>
                      <a:tailEnd type="none" w="med" len="med"/>
                    </a:lnR>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solidFill>
                      <a:srgbClr val="4F8528"/>
                    </a:solidFill>
                  </a:tcPr>
                </a:tc>
                <a:tc>
                  <a:txBody>
                    <a:bodyPr/>
                    <a:lstStyle/>
                    <a:p>
                      <a:pPr marL="457200" lvl="1" algn="l" defTabSz="457200" rtl="0" eaLnBrk="1" latinLnBrk="0" hangingPunct="1"/>
                      <a:r>
                        <a:rPr lang="sl-SI" sz="1200" b="0" u="none" kern="1200" dirty="0">
                          <a:solidFill>
                            <a:srgbClr val="9A998C"/>
                          </a:solidFill>
                          <a:effectLst/>
                          <a:latin typeface="Century Gothic" panose="020B0502020202020204" pitchFamily="34" charset="0"/>
                          <a:ea typeface="+mn-ea"/>
                          <a:cs typeface="+mn-cs"/>
                        </a:rPr>
                        <a:t>do največ 17.200</a:t>
                      </a:r>
                    </a:p>
                  </a:txBody>
                  <a:tcPr marL="9525" marR="9525" marT="9525" marB="9525"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4150846618"/>
                  </a:ext>
                </a:extLst>
              </a:tr>
            </a:tbl>
          </a:graphicData>
        </a:graphic>
      </p:graphicFrame>
      <p:sp>
        <p:nvSpPr>
          <p:cNvPr id="11" name="Pravokotnik 10">
            <a:extLst>
              <a:ext uri="{FF2B5EF4-FFF2-40B4-BE49-F238E27FC236}">
                <a16:creationId xmlns:a16="http://schemas.microsoft.com/office/drawing/2014/main" id="{DEFD3A85-9BDB-457E-AFAA-0BB0C598FE76}"/>
              </a:ext>
            </a:extLst>
          </p:cNvPr>
          <p:cNvSpPr/>
          <p:nvPr/>
        </p:nvSpPr>
        <p:spPr>
          <a:xfrm>
            <a:off x="1155025" y="5266129"/>
            <a:ext cx="878661" cy="369332"/>
          </a:xfrm>
          <a:prstGeom prst="rect">
            <a:avLst/>
          </a:prstGeom>
        </p:spPr>
        <p:txBody>
          <a:bodyPr wrap="square">
            <a:spAutoFit/>
          </a:bodyPr>
          <a:lstStyle/>
          <a:p>
            <a:r>
              <a:rPr lang="sl-SI" b="1" dirty="0">
                <a:solidFill>
                  <a:srgbClr val="4F8528"/>
                </a:solidFill>
                <a:latin typeface="Arial Nova" panose="020B0504020202020204" pitchFamily="34" charset="0"/>
              </a:rPr>
              <a:t>JNOS</a:t>
            </a:r>
            <a:endParaRPr lang="sl-SI" dirty="0">
              <a:solidFill>
                <a:srgbClr val="4F8528"/>
              </a:solidFill>
            </a:endParaRPr>
          </a:p>
        </p:txBody>
      </p:sp>
      <p:grpSp>
        <p:nvGrpSpPr>
          <p:cNvPr id="9" name="Skupina 8">
            <a:extLst>
              <a:ext uri="{FF2B5EF4-FFF2-40B4-BE49-F238E27FC236}">
                <a16:creationId xmlns:a16="http://schemas.microsoft.com/office/drawing/2014/main" id="{68C4C4A1-DF7B-4D2E-8D51-5456564F0AC6}"/>
              </a:ext>
            </a:extLst>
          </p:cNvPr>
          <p:cNvGrpSpPr/>
          <p:nvPr/>
        </p:nvGrpSpPr>
        <p:grpSpPr>
          <a:xfrm>
            <a:off x="1101492" y="2778315"/>
            <a:ext cx="914400" cy="914400"/>
            <a:chOff x="1101492" y="2586815"/>
            <a:chExt cx="914400" cy="914400"/>
          </a:xfrm>
        </p:grpSpPr>
        <p:pic>
          <p:nvPicPr>
            <p:cNvPr id="19" name="Grafika 18" descr="Dom">
              <a:extLst>
                <a:ext uri="{FF2B5EF4-FFF2-40B4-BE49-F238E27FC236}">
                  <a16:creationId xmlns:a16="http://schemas.microsoft.com/office/drawing/2014/main" id="{98485CB5-E6E1-46B2-BD90-6E3A89A6C3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1492" y="2586815"/>
              <a:ext cx="914400" cy="914400"/>
            </a:xfrm>
            <a:prstGeom prst="rect">
              <a:avLst/>
            </a:prstGeom>
          </p:spPr>
        </p:pic>
        <p:pic>
          <p:nvPicPr>
            <p:cNvPr id="13" name="Grafika 12" descr="Družina z deklico">
              <a:extLst>
                <a:ext uri="{FF2B5EF4-FFF2-40B4-BE49-F238E27FC236}">
                  <a16:creationId xmlns:a16="http://schemas.microsoft.com/office/drawing/2014/main" id="{AF1A0602-9142-4536-8F78-F87370E1E12B}"/>
                </a:ext>
              </a:extLst>
            </p:cNvPr>
            <p:cNvPicPr>
              <a:picLocks noChangeAspect="1"/>
            </p:cNvPicPr>
            <p:nvPr/>
          </p:nvPicPr>
          <p:blipFill>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58001" y="2968299"/>
              <a:ext cx="454351" cy="454351"/>
            </a:xfrm>
            <a:prstGeom prst="rect">
              <a:avLst/>
            </a:prstGeom>
          </p:spPr>
        </p:pic>
      </p:grpSp>
      <p:pic>
        <p:nvPicPr>
          <p:cNvPr id="21" name="Grafika 20" descr="Dom">
            <a:extLst>
              <a:ext uri="{FF2B5EF4-FFF2-40B4-BE49-F238E27FC236}">
                <a16:creationId xmlns:a16="http://schemas.microsoft.com/office/drawing/2014/main" id="{8A05FFC5-BD1C-4F2A-947C-7FE628AB6B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1492" y="4489559"/>
            <a:ext cx="914400" cy="914400"/>
          </a:xfrm>
          <a:prstGeom prst="rect">
            <a:avLst/>
          </a:prstGeom>
        </p:spPr>
      </p:pic>
      <p:grpSp>
        <p:nvGrpSpPr>
          <p:cNvPr id="3" name="Skupina 2">
            <a:extLst>
              <a:ext uri="{FF2B5EF4-FFF2-40B4-BE49-F238E27FC236}">
                <a16:creationId xmlns:a16="http://schemas.microsoft.com/office/drawing/2014/main" id="{8804A2A5-64F9-40C7-820F-7B31166DBAFF}"/>
              </a:ext>
            </a:extLst>
          </p:cNvPr>
          <p:cNvGrpSpPr/>
          <p:nvPr/>
        </p:nvGrpSpPr>
        <p:grpSpPr>
          <a:xfrm>
            <a:off x="1217863" y="4901076"/>
            <a:ext cx="675785" cy="411970"/>
            <a:chOff x="1217863" y="4901076"/>
            <a:chExt cx="675785" cy="411970"/>
          </a:xfrm>
        </p:grpSpPr>
        <p:pic>
          <p:nvPicPr>
            <p:cNvPr id="17" name="Grafika 16" descr="Moški s palico">
              <a:extLst>
                <a:ext uri="{FF2B5EF4-FFF2-40B4-BE49-F238E27FC236}">
                  <a16:creationId xmlns:a16="http://schemas.microsoft.com/office/drawing/2014/main" id="{605A8E8E-31D1-4A3F-91F4-EC022711D62D}"/>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17863" y="4901076"/>
              <a:ext cx="411970" cy="411970"/>
            </a:xfrm>
            <a:prstGeom prst="rect">
              <a:avLst/>
            </a:prstGeom>
          </p:spPr>
        </p:pic>
        <p:grpSp>
          <p:nvGrpSpPr>
            <p:cNvPr id="23" name="Grafika 14" descr="Ženska s palico">
              <a:extLst>
                <a:ext uri="{FF2B5EF4-FFF2-40B4-BE49-F238E27FC236}">
                  <a16:creationId xmlns:a16="http://schemas.microsoft.com/office/drawing/2014/main" id="{F1CECB83-1D56-467F-BDA0-5A97084B4D85}"/>
                </a:ext>
              </a:extLst>
            </p:cNvPr>
            <p:cNvGrpSpPr/>
            <p:nvPr/>
          </p:nvGrpSpPr>
          <p:grpSpPr>
            <a:xfrm flipH="1">
              <a:off x="1490734" y="4901076"/>
              <a:ext cx="402914" cy="411970"/>
              <a:chOff x="1164914" y="3749717"/>
              <a:chExt cx="411970" cy="411970"/>
            </a:xfrm>
            <a:solidFill>
              <a:schemeClr val="bg1"/>
            </a:solidFill>
          </p:grpSpPr>
          <p:sp>
            <p:nvSpPr>
              <p:cNvPr id="24" name="Prostoročno: oblika 23">
                <a:extLst>
                  <a:ext uri="{FF2B5EF4-FFF2-40B4-BE49-F238E27FC236}">
                    <a16:creationId xmlns:a16="http://schemas.microsoft.com/office/drawing/2014/main" id="{1FC03D37-AAFF-42D3-8A64-B15B04723F24}"/>
                  </a:ext>
                </a:extLst>
              </p:cNvPr>
              <p:cNvSpPr/>
              <p:nvPr/>
            </p:nvSpPr>
            <p:spPr>
              <a:xfrm>
                <a:off x="1253531" y="3846977"/>
                <a:ext cx="236024" cy="291812"/>
              </a:xfrm>
              <a:custGeom>
                <a:avLst/>
                <a:gdLst>
                  <a:gd name="connsiteX0" fmla="*/ 207486 w 236024"/>
                  <a:gd name="connsiteY0" fmla="*/ 104434 h 291812"/>
                  <a:gd name="connsiteX1" fmla="*/ 202766 w 236024"/>
                  <a:gd name="connsiteY1" fmla="*/ 104863 h 291812"/>
                  <a:gd name="connsiteX2" fmla="*/ 192466 w 236024"/>
                  <a:gd name="connsiteY2" fmla="*/ 92847 h 291812"/>
                  <a:gd name="connsiteX3" fmla="*/ 155990 w 236024"/>
                  <a:gd name="connsiteY3" fmla="*/ 78257 h 291812"/>
                  <a:gd name="connsiteX4" fmla="*/ 132388 w 236024"/>
                  <a:gd name="connsiteY4" fmla="*/ 23757 h 291812"/>
                  <a:gd name="connsiteX5" fmla="*/ 100202 w 236024"/>
                  <a:gd name="connsiteY5" fmla="*/ 1442 h 291812"/>
                  <a:gd name="connsiteX6" fmla="*/ 80033 w 236024"/>
                  <a:gd name="connsiteY6" fmla="*/ 7879 h 291812"/>
                  <a:gd name="connsiteX7" fmla="*/ 22057 w 236024"/>
                  <a:gd name="connsiteY7" fmla="*/ 46930 h 291812"/>
                  <a:gd name="connsiteX8" fmla="*/ 14762 w 236024"/>
                  <a:gd name="connsiteY8" fmla="*/ 57229 h 291812"/>
                  <a:gd name="connsiteX9" fmla="*/ 1887 w 236024"/>
                  <a:gd name="connsiteY9" fmla="*/ 113017 h 291812"/>
                  <a:gd name="connsiteX10" fmla="*/ 14740 w 236024"/>
                  <a:gd name="connsiteY10" fmla="*/ 133611 h 291812"/>
                  <a:gd name="connsiteX11" fmla="*/ 14762 w 236024"/>
                  <a:gd name="connsiteY11" fmla="*/ 133615 h 291812"/>
                  <a:gd name="connsiteX12" fmla="*/ 18624 w 236024"/>
                  <a:gd name="connsiteY12" fmla="*/ 134044 h 291812"/>
                  <a:gd name="connsiteX13" fmla="*/ 35360 w 236024"/>
                  <a:gd name="connsiteY13" fmla="*/ 120741 h 291812"/>
                  <a:gd name="connsiteX14" fmla="*/ 46518 w 236024"/>
                  <a:gd name="connsiteY14" fmla="*/ 71820 h 291812"/>
                  <a:gd name="connsiteX15" fmla="*/ 57289 w 236024"/>
                  <a:gd name="connsiteY15" fmla="*/ 64525 h 291812"/>
                  <a:gd name="connsiteX16" fmla="*/ 55014 w 236024"/>
                  <a:gd name="connsiteY16" fmla="*/ 82548 h 291812"/>
                  <a:gd name="connsiteX17" fmla="*/ 17637 w 236024"/>
                  <a:gd name="connsiteY17" fmla="*/ 194553 h 291812"/>
                  <a:gd name="connsiteX18" fmla="*/ 48320 w 236024"/>
                  <a:gd name="connsiteY18" fmla="*/ 194553 h 291812"/>
                  <a:gd name="connsiteX19" fmla="*/ 48320 w 236024"/>
                  <a:gd name="connsiteY19" fmla="*/ 195840 h 291812"/>
                  <a:gd name="connsiteX20" fmla="*/ 31541 w 236024"/>
                  <a:gd name="connsiteY20" fmla="*/ 271797 h 291812"/>
                  <a:gd name="connsiteX21" fmla="*/ 44394 w 236024"/>
                  <a:gd name="connsiteY21" fmla="*/ 292391 h 291812"/>
                  <a:gd name="connsiteX22" fmla="*/ 44415 w 236024"/>
                  <a:gd name="connsiteY22" fmla="*/ 292395 h 291812"/>
                  <a:gd name="connsiteX23" fmla="*/ 48277 w 236024"/>
                  <a:gd name="connsiteY23" fmla="*/ 292825 h 291812"/>
                  <a:gd name="connsiteX24" fmla="*/ 65013 w 236024"/>
                  <a:gd name="connsiteY24" fmla="*/ 279521 h 291812"/>
                  <a:gd name="connsiteX25" fmla="*/ 82179 w 236024"/>
                  <a:gd name="connsiteY25" fmla="*/ 202277 h 291812"/>
                  <a:gd name="connsiteX26" fmla="*/ 82608 w 236024"/>
                  <a:gd name="connsiteY26" fmla="*/ 199702 h 291812"/>
                  <a:gd name="connsiteX27" fmla="*/ 83037 w 236024"/>
                  <a:gd name="connsiteY27" fmla="*/ 194553 h 291812"/>
                  <a:gd name="connsiteX28" fmla="*/ 101919 w 236024"/>
                  <a:gd name="connsiteY28" fmla="*/ 194553 h 291812"/>
                  <a:gd name="connsiteX29" fmla="*/ 106210 w 236024"/>
                  <a:gd name="connsiteY29" fmla="*/ 268793 h 291812"/>
                  <a:gd name="connsiteX30" fmla="*/ 123376 w 236024"/>
                  <a:gd name="connsiteY30" fmla="*/ 285014 h 291812"/>
                  <a:gd name="connsiteX31" fmla="*/ 124320 w 236024"/>
                  <a:gd name="connsiteY31" fmla="*/ 285014 h 291812"/>
                  <a:gd name="connsiteX32" fmla="*/ 140499 w 236024"/>
                  <a:gd name="connsiteY32" fmla="*/ 266916 h 291812"/>
                  <a:gd name="connsiteX33" fmla="*/ 140498 w 236024"/>
                  <a:gd name="connsiteY33" fmla="*/ 266905 h 291812"/>
                  <a:gd name="connsiteX34" fmla="*/ 136336 w 236024"/>
                  <a:gd name="connsiteY34" fmla="*/ 194553 h 291812"/>
                  <a:gd name="connsiteX35" fmla="*/ 150669 w 236024"/>
                  <a:gd name="connsiteY35" fmla="*/ 194553 h 291812"/>
                  <a:gd name="connsiteX36" fmla="*/ 112047 w 236024"/>
                  <a:gd name="connsiteY36" fmla="*/ 79115 h 291812"/>
                  <a:gd name="connsiteX37" fmla="*/ 112476 w 236024"/>
                  <a:gd name="connsiteY37" fmla="*/ 67099 h 291812"/>
                  <a:gd name="connsiteX38" fmla="*/ 126208 w 236024"/>
                  <a:gd name="connsiteY38" fmla="*/ 98426 h 291812"/>
                  <a:gd name="connsiteX39" fmla="*/ 135649 w 236024"/>
                  <a:gd name="connsiteY39" fmla="*/ 107438 h 291812"/>
                  <a:gd name="connsiteX40" fmla="*/ 178133 w 236024"/>
                  <a:gd name="connsiteY40" fmla="*/ 124604 h 291812"/>
                  <a:gd name="connsiteX41" fmla="*/ 176417 w 236024"/>
                  <a:gd name="connsiteY41" fmla="*/ 134474 h 291812"/>
                  <a:gd name="connsiteX42" fmla="*/ 187574 w 236024"/>
                  <a:gd name="connsiteY42" fmla="*/ 157647 h 291812"/>
                  <a:gd name="connsiteX43" fmla="*/ 188003 w 236024"/>
                  <a:gd name="connsiteY43" fmla="*/ 158076 h 291812"/>
                  <a:gd name="connsiteX44" fmla="*/ 193582 w 236024"/>
                  <a:gd name="connsiteY44" fmla="*/ 160222 h 291812"/>
                  <a:gd name="connsiteX45" fmla="*/ 202165 w 236024"/>
                  <a:gd name="connsiteY45" fmla="*/ 151639 h 291812"/>
                  <a:gd name="connsiteX46" fmla="*/ 198732 w 236024"/>
                  <a:gd name="connsiteY46" fmla="*/ 144773 h 291812"/>
                  <a:gd name="connsiteX47" fmla="*/ 194612 w 236024"/>
                  <a:gd name="connsiteY47" fmla="*/ 134474 h 291812"/>
                  <a:gd name="connsiteX48" fmla="*/ 207486 w 236024"/>
                  <a:gd name="connsiteY48" fmla="*/ 121600 h 291812"/>
                  <a:gd name="connsiteX49" fmla="*/ 220360 w 236024"/>
                  <a:gd name="connsiteY49" fmla="*/ 134474 h 291812"/>
                  <a:gd name="connsiteX50" fmla="*/ 220360 w 236024"/>
                  <a:gd name="connsiteY50" fmla="*/ 284671 h 291812"/>
                  <a:gd name="connsiteX51" fmla="*/ 228943 w 236024"/>
                  <a:gd name="connsiteY51" fmla="*/ 293254 h 291812"/>
                  <a:gd name="connsiteX52" fmla="*/ 237526 w 236024"/>
                  <a:gd name="connsiteY52" fmla="*/ 284671 h 291812"/>
                  <a:gd name="connsiteX53" fmla="*/ 237526 w 236024"/>
                  <a:gd name="connsiteY53" fmla="*/ 134474 h 291812"/>
                  <a:gd name="connsiteX54" fmla="*/ 207486 w 236024"/>
                  <a:gd name="connsiteY54" fmla="*/ 104434 h 291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36024" h="291812">
                    <a:moveTo>
                      <a:pt x="207486" y="104434"/>
                    </a:moveTo>
                    <a:cubicBezTo>
                      <a:pt x="205901" y="104364"/>
                      <a:pt x="204313" y="104508"/>
                      <a:pt x="202766" y="104863"/>
                    </a:cubicBezTo>
                    <a:cubicBezTo>
                      <a:pt x="201494" y="99420"/>
                      <a:pt x="197651" y="94937"/>
                      <a:pt x="192466" y="92847"/>
                    </a:cubicBezTo>
                    <a:lnTo>
                      <a:pt x="155990" y="78257"/>
                    </a:lnTo>
                    <a:lnTo>
                      <a:pt x="132388" y="23757"/>
                    </a:lnTo>
                    <a:cubicBezTo>
                      <a:pt x="127370" y="10328"/>
                      <a:pt x="114538" y="1431"/>
                      <a:pt x="100202" y="1442"/>
                    </a:cubicBezTo>
                    <a:cubicBezTo>
                      <a:pt x="92979" y="1472"/>
                      <a:pt x="85938" y="3719"/>
                      <a:pt x="80033" y="7879"/>
                    </a:cubicBezTo>
                    <a:lnTo>
                      <a:pt x="22057" y="46930"/>
                    </a:lnTo>
                    <a:cubicBezTo>
                      <a:pt x="18571" y="49479"/>
                      <a:pt x="16009" y="53095"/>
                      <a:pt x="14762" y="57229"/>
                    </a:cubicBezTo>
                    <a:lnTo>
                      <a:pt x="1887" y="113017"/>
                    </a:lnTo>
                    <a:cubicBezTo>
                      <a:pt x="-250" y="122253"/>
                      <a:pt x="5505" y="131473"/>
                      <a:pt x="14740" y="133611"/>
                    </a:cubicBezTo>
                    <a:cubicBezTo>
                      <a:pt x="14748" y="133612"/>
                      <a:pt x="14755" y="133614"/>
                      <a:pt x="14762" y="133615"/>
                    </a:cubicBezTo>
                    <a:cubicBezTo>
                      <a:pt x="16017" y="133969"/>
                      <a:pt x="17321" y="134114"/>
                      <a:pt x="18624" y="134044"/>
                    </a:cubicBezTo>
                    <a:cubicBezTo>
                      <a:pt x="26587" y="133957"/>
                      <a:pt x="33477" y="128479"/>
                      <a:pt x="35360" y="120741"/>
                    </a:cubicBezTo>
                    <a:lnTo>
                      <a:pt x="46518" y="71820"/>
                    </a:lnTo>
                    <a:lnTo>
                      <a:pt x="57289" y="64525"/>
                    </a:lnTo>
                    <a:cubicBezTo>
                      <a:pt x="56388" y="70876"/>
                      <a:pt x="55615" y="76927"/>
                      <a:pt x="55014" y="82548"/>
                    </a:cubicBezTo>
                    <a:lnTo>
                      <a:pt x="17637" y="194553"/>
                    </a:lnTo>
                    <a:lnTo>
                      <a:pt x="48320" y="194553"/>
                    </a:lnTo>
                    <a:lnTo>
                      <a:pt x="48320" y="195840"/>
                    </a:lnTo>
                    <a:lnTo>
                      <a:pt x="31541" y="271797"/>
                    </a:lnTo>
                    <a:cubicBezTo>
                      <a:pt x="29403" y="281033"/>
                      <a:pt x="35158" y="290253"/>
                      <a:pt x="44394" y="292391"/>
                    </a:cubicBezTo>
                    <a:cubicBezTo>
                      <a:pt x="44401" y="292392"/>
                      <a:pt x="44408" y="292394"/>
                      <a:pt x="44415" y="292395"/>
                    </a:cubicBezTo>
                    <a:cubicBezTo>
                      <a:pt x="45670" y="292750"/>
                      <a:pt x="46975" y="292895"/>
                      <a:pt x="48277" y="292825"/>
                    </a:cubicBezTo>
                    <a:cubicBezTo>
                      <a:pt x="56240" y="292737"/>
                      <a:pt x="63131" y="287260"/>
                      <a:pt x="65013" y="279521"/>
                    </a:cubicBezTo>
                    <a:lnTo>
                      <a:pt x="82179" y="202277"/>
                    </a:lnTo>
                    <a:cubicBezTo>
                      <a:pt x="82179" y="201419"/>
                      <a:pt x="82608" y="200560"/>
                      <a:pt x="82608" y="199702"/>
                    </a:cubicBezTo>
                    <a:lnTo>
                      <a:pt x="83037" y="194553"/>
                    </a:lnTo>
                    <a:lnTo>
                      <a:pt x="101919" y="194553"/>
                    </a:lnTo>
                    <a:lnTo>
                      <a:pt x="106210" y="268793"/>
                    </a:lnTo>
                    <a:cubicBezTo>
                      <a:pt x="106712" y="277903"/>
                      <a:pt x="114252" y="285028"/>
                      <a:pt x="123376" y="285014"/>
                    </a:cubicBezTo>
                    <a:lnTo>
                      <a:pt x="124320" y="285014"/>
                    </a:lnTo>
                    <a:cubicBezTo>
                      <a:pt x="133785" y="284484"/>
                      <a:pt x="141029" y="276381"/>
                      <a:pt x="140499" y="266916"/>
                    </a:cubicBezTo>
                    <a:cubicBezTo>
                      <a:pt x="140499" y="266913"/>
                      <a:pt x="140498" y="266909"/>
                      <a:pt x="140498" y="266905"/>
                    </a:cubicBezTo>
                    <a:lnTo>
                      <a:pt x="136336" y="194553"/>
                    </a:lnTo>
                    <a:lnTo>
                      <a:pt x="150669" y="194553"/>
                    </a:lnTo>
                    <a:lnTo>
                      <a:pt x="112047" y="79115"/>
                    </a:lnTo>
                    <a:cubicBezTo>
                      <a:pt x="112047" y="79115"/>
                      <a:pt x="112476" y="67529"/>
                      <a:pt x="112476" y="67099"/>
                    </a:cubicBezTo>
                    <a:lnTo>
                      <a:pt x="126208" y="98426"/>
                    </a:lnTo>
                    <a:cubicBezTo>
                      <a:pt x="127959" y="102616"/>
                      <a:pt x="131382" y="105884"/>
                      <a:pt x="135649" y="107438"/>
                    </a:cubicBezTo>
                    <a:lnTo>
                      <a:pt x="178133" y="124604"/>
                    </a:lnTo>
                    <a:cubicBezTo>
                      <a:pt x="176906" y="127746"/>
                      <a:pt x="176322" y="131102"/>
                      <a:pt x="176417" y="134474"/>
                    </a:cubicBezTo>
                    <a:cubicBezTo>
                      <a:pt x="176399" y="143497"/>
                      <a:pt x="180509" y="152033"/>
                      <a:pt x="187574" y="157647"/>
                    </a:cubicBezTo>
                    <a:lnTo>
                      <a:pt x="188003" y="158076"/>
                    </a:lnTo>
                    <a:cubicBezTo>
                      <a:pt x="189524" y="159472"/>
                      <a:pt x="191518" y="160238"/>
                      <a:pt x="193582" y="160222"/>
                    </a:cubicBezTo>
                    <a:cubicBezTo>
                      <a:pt x="198322" y="160222"/>
                      <a:pt x="202165" y="156379"/>
                      <a:pt x="202165" y="151639"/>
                    </a:cubicBezTo>
                    <a:cubicBezTo>
                      <a:pt x="202302" y="148907"/>
                      <a:pt x="201000" y="146302"/>
                      <a:pt x="198732" y="144773"/>
                    </a:cubicBezTo>
                    <a:cubicBezTo>
                      <a:pt x="196188" y="141932"/>
                      <a:pt x="194729" y="138285"/>
                      <a:pt x="194612" y="134474"/>
                    </a:cubicBezTo>
                    <a:cubicBezTo>
                      <a:pt x="194612" y="127363"/>
                      <a:pt x="200376" y="121600"/>
                      <a:pt x="207486" y="121600"/>
                    </a:cubicBezTo>
                    <a:cubicBezTo>
                      <a:pt x="214597" y="121600"/>
                      <a:pt x="220360" y="127363"/>
                      <a:pt x="220360" y="134474"/>
                    </a:cubicBezTo>
                    <a:lnTo>
                      <a:pt x="220360" y="284671"/>
                    </a:lnTo>
                    <a:cubicBezTo>
                      <a:pt x="220360" y="289411"/>
                      <a:pt x="224203" y="293254"/>
                      <a:pt x="228943" y="293254"/>
                    </a:cubicBezTo>
                    <a:cubicBezTo>
                      <a:pt x="233683" y="293254"/>
                      <a:pt x="237526" y="289411"/>
                      <a:pt x="237526" y="284671"/>
                    </a:cubicBezTo>
                    <a:lnTo>
                      <a:pt x="237526" y="134474"/>
                    </a:lnTo>
                    <a:cubicBezTo>
                      <a:pt x="237526" y="117883"/>
                      <a:pt x="224077" y="104434"/>
                      <a:pt x="207486" y="104434"/>
                    </a:cubicBezTo>
                    <a:close/>
                  </a:path>
                </a:pathLst>
              </a:custGeom>
              <a:grpFill/>
              <a:ln w="4266" cap="flat">
                <a:noFill/>
                <a:prstDash val="solid"/>
                <a:miter/>
              </a:ln>
            </p:spPr>
            <p:txBody>
              <a:bodyPr rtlCol="0" anchor="ctr"/>
              <a:lstStyle/>
              <a:p>
                <a:endParaRPr lang="sl-SI"/>
              </a:p>
            </p:txBody>
          </p:sp>
          <p:sp>
            <p:nvSpPr>
              <p:cNvPr id="25" name="Prostoročno: oblika 24">
                <a:extLst>
                  <a:ext uri="{FF2B5EF4-FFF2-40B4-BE49-F238E27FC236}">
                    <a16:creationId xmlns:a16="http://schemas.microsoft.com/office/drawing/2014/main" id="{E29EAA99-C8E4-4799-888F-EEFDA7706C1F}"/>
                  </a:ext>
                </a:extLst>
              </p:cNvPr>
              <p:cNvSpPr/>
              <p:nvPr/>
            </p:nvSpPr>
            <p:spPr>
              <a:xfrm>
                <a:off x="1341564" y="3774023"/>
                <a:ext cx="68662" cy="68662"/>
              </a:xfrm>
              <a:custGeom>
                <a:avLst/>
                <a:gdLst>
                  <a:gd name="connsiteX0" fmla="*/ 70103 w 68661"/>
                  <a:gd name="connsiteY0" fmla="*/ 35772 h 68661"/>
                  <a:gd name="connsiteX1" fmla="*/ 35772 w 68661"/>
                  <a:gd name="connsiteY1" fmla="*/ 70103 h 68661"/>
                  <a:gd name="connsiteX2" fmla="*/ 1442 w 68661"/>
                  <a:gd name="connsiteY2" fmla="*/ 35772 h 68661"/>
                  <a:gd name="connsiteX3" fmla="*/ 35772 w 68661"/>
                  <a:gd name="connsiteY3" fmla="*/ 1442 h 68661"/>
                  <a:gd name="connsiteX4" fmla="*/ 70103 w 68661"/>
                  <a:gd name="connsiteY4" fmla="*/ 35772 h 68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61" h="68661">
                    <a:moveTo>
                      <a:pt x="70103" y="35772"/>
                    </a:moveTo>
                    <a:cubicBezTo>
                      <a:pt x="70103" y="54733"/>
                      <a:pt x="54733" y="70103"/>
                      <a:pt x="35772" y="70103"/>
                    </a:cubicBezTo>
                    <a:cubicBezTo>
                      <a:pt x="16812" y="70103"/>
                      <a:pt x="1442" y="54733"/>
                      <a:pt x="1442" y="35772"/>
                    </a:cubicBezTo>
                    <a:cubicBezTo>
                      <a:pt x="1442" y="16812"/>
                      <a:pt x="16812" y="1442"/>
                      <a:pt x="35772" y="1442"/>
                    </a:cubicBezTo>
                    <a:cubicBezTo>
                      <a:pt x="54733" y="1442"/>
                      <a:pt x="70103" y="16812"/>
                      <a:pt x="70103" y="35772"/>
                    </a:cubicBezTo>
                    <a:close/>
                  </a:path>
                </a:pathLst>
              </a:custGeom>
              <a:grpFill/>
              <a:ln w="4266" cap="flat">
                <a:noFill/>
                <a:prstDash val="solid"/>
                <a:miter/>
              </a:ln>
            </p:spPr>
            <p:txBody>
              <a:bodyPr rtlCol="0" anchor="ctr"/>
              <a:lstStyle/>
              <a:p>
                <a:endParaRPr lang="sl-SI"/>
              </a:p>
            </p:txBody>
          </p:sp>
        </p:grpSp>
      </p:grpSp>
      <p:pic>
        <p:nvPicPr>
          <p:cNvPr id="18" name="Slika 17">
            <a:extLst>
              <a:ext uri="{FF2B5EF4-FFF2-40B4-BE49-F238E27FC236}">
                <a16:creationId xmlns:a16="http://schemas.microsoft.com/office/drawing/2014/main" id="{E56064B4-0158-4E5B-BDE3-656972D67FBF}"/>
              </a:ext>
            </a:extLst>
          </p:cNvPr>
          <p:cNvPicPr>
            <a:picLocks noChangeAspect="1"/>
          </p:cNvPicPr>
          <p:nvPr/>
        </p:nvPicPr>
        <p:blipFill>
          <a:blip r:embed="rId9"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Tree>
    <p:extLst>
      <p:ext uri="{BB962C8B-B14F-4D97-AF65-F5344CB8AC3E}">
        <p14:creationId xmlns:p14="http://schemas.microsoft.com/office/powerpoint/2010/main" val="19939602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24819A5-D41B-4A2D-B33B-ED31087F5890}"/>
              </a:ext>
            </a:extLst>
          </p:cNvPr>
          <p:cNvSpPr>
            <a:spLocks noGrp="1"/>
          </p:cNvSpPr>
          <p:nvPr>
            <p:ph type="title"/>
          </p:nvPr>
        </p:nvSpPr>
        <p:spPr>
          <a:xfrm>
            <a:off x="911998" y="820250"/>
            <a:ext cx="10866401" cy="970450"/>
          </a:xfrm>
        </p:spPr>
        <p:txBody>
          <a:bodyPr>
            <a:noAutofit/>
          </a:bodyPr>
          <a:lstStyle/>
          <a:p>
            <a:pPr algn="ctr"/>
            <a: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t>SPREMEMBA PRIMERNE VREDNOSTI NAKUPA JNS IN JNOS </a:t>
            </a:r>
            <a:b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br>
            <a:r>
              <a:rPr lang="sl-SI" sz="2800" b="1" dirty="0">
                <a:solidFill>
                  <a:srgbClr val="4F8528"/>
                </a:solidFill>
                <a:latin typeface="Century Gothic" panose="020B0502020202020204" pitchFamily="34" charset="0"/>
                <a:ea typeface="Ebrima" panose="02000000000000000000" pitchFamily="2" charset="0"/>
                <a:cs typeface="Ebrima" panose="02000000000000000000" pitchFamily="2" charset="0"/>
              </a:rPr>
              <a:t>TER PRIPADAJOČIH PARKIRNIH MEST V OBJEKTU</a:t>
            </a:r>
            <a:endParaRPr lang="sl-SI" sz="2800" b="1" dirty="0">
              <a:solidFill>
                <a:srgbClr val="4F8528"/>
              </a:solidFill>
              <a:latin typeface="Century Gothic" panose="020B0502020202020204" pitchFamily="34" charset="0"/>
            </a:endParaRPr>
          </a:p>
        </p:txBody>
      </p:sp>
      <p:graphicFrame>
        <p:nvGraphicFramePr>
          <p:cNvPr id="5" name="Označba mesta vsebine 4">
            <a:extLst>
              <a:ext uri="{FF2B5EF4-FFF2-40B4-BE49-F238E27FC236}">
                <a16:creationId xmlns:a16="http://schemas.microsoft.com/office/drawing/2014/main" id="{9ED9B3EE-AEAF-4643-BCA3-8791879D3F57}"/>
              </a:ext>
            </a:extLst>
          </p:cNvPr>
          <p:cNvGraphicFramePr>
            <a:graphicFrameLocks noGrp="1"/>
          </p:cNvGraphicFramePr>
          <p:nvPr>
            <p:ph idx="1"/>
            <p:extLst>
              <p:ext uri="{D42A27DB-BD31-4B8C-83A1-F6EECF244321}">
                <p14:modId xmlns:p14="http://schemas.microsoft.com/office/powerpoint/2010/main" val="2024127362"/>
              </p:ext>
            </p:extLst>
          </p:nvPr>
        </p:nvGraphicFramePr>
        <p:xfrm>
          <a:off x="2374172" y="2331141"/>
          <a:ext cx="8444294" cy="3470910"/>
        </p:xfrm>
        <a:graphic>
          <a:graphicData uri="http://schemas.openxmlformats.org/drawingml/2006/table">
            <a:tbl>
              <a:tblPr firstRow="1" firstCol="1" bandRow="1">
                <a:tableStyleId>{5FD0F851-EC5A-4D38-B0AD-8093EC10F338}</a:tableStyleId>
              </a:tblPr>
              <a:tblGrid>
                <a:gridCol w="3565823">
                  <a:extLst>
                    <a:ext uri="{9D8B030D-6E8A-4147-A177-3AD203B41FA5}">
                      <a16:colId xmlns:a16="http://schemas.microsoft.com/office/drawing/2014/main" val="928576958"/>
                    </a:ext>
                  </a:extLst>
                </a:gridCol>
                <a:gridCol w="4878471">
                  <a:extLst>
                    <a:ext uri="{9D8B030D-6E8A-4147-A177-3AD203B41FA5}">
                      <a16:colId xmlns:a16="http://schemas.microsoft.com/office/drawing/2014/main" val="1413016487"/>
                    </a:ext>
                  </a:extLst>
                </a:gridCol>
              </a:tblGrid>
              <a:tr h="467904">
                <a:tc>
                  <a:txBody>
                    <a:bodyPr/>
                    <a:lstStyle/>
                    <a:p>
                      <a:pPr marL="457200" lvl="1" algn="l" defTabSz="457200" rtl="0" eaLnBrk="1" latinLnBrk="0" hangingPunct="1"/>
                      <a:endParaRPr lang="sl-SI" sz="1200" b="1" u="none" kern="1200" dirty="0">
                        <a:solidFill>
                          <a:schemeClr val="tx1"/>
                        </a:solidFill>
                        <a:effectLst/>
                        <a:latin typeface="Century Gothic" panose="020B0502020202020204" pitchFamily="34" charset="0"/>
                        <a:ea typeface="+mn-ea"/>
                        <a:cs typeface="+mn-cs"/>
                      </a:endParaRPr>
                    </a:p>
                    <a:p>
                      <a:pPr marL="457200" lvl="1" algn="l" defTabSz="457200" rtl="0" eaLnBrk="1" latinLnBrk="0" hangingPunct="1"/>
                      <a:r>
                        <a:rPr lang="sl-SI" sz="1200" b="1" u="none" kern="1200" dirty="0">
                          <a:solidFill>
                            <a:schemeClr val="tx1"/>
                          </a:solidFill>
                          <a:effectLst/>
                          <a:latin typeface="Century Gothic" panose="020B0502020202020204" pitchFamily="34" charset="0"/>
                          <a:ea typeface="+mn-ea"/>
                          <a:cs typeface="+mn-cs"/>
                        </a:rPr>
                        <a:t>E1 – energetska korekcija</a:t>
                      </a:r>
                    </a:p>
                    <a:p>
                      <a:pPr marL="457200" lvl="1" algn="l" defTabSz="457200" rtl="0" eaLnBrk="1" latinLnBrk="0" hangingPunct="1"/>
                      <a:endParaRPr lang="sl-SI" sz="1200" b="1" u="none" kern="1200" dirty="0">
                        <a:solidFill>
                          <a:schemeClr val="tx1"/>
                        </a:solidFill>
                        <a:effectLst/>
                        <a:latin typeface="Century Gothic" panose="020B0502020202020204" pitchFamily="34" charset="0"/>
                        <a:ea typeface="+mn-ea"/>
                        <a:cs typeface="+mn-cs"/>
                      </a:endParaRPr>
                    </a:p>
                  </a:txBody>
                  <a:tcPr marL="9525" marR="9525" marT="9525" marB="9525" anchor="ctr">
                    <a:lnR w="12700" cap="flat" cmpd="sng" algn="ctr">
                      <a:solidFill>
                        <a:srgbClr val="9A998C"/>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4F8528"/>
                    </a:solidFill>
                  </a:tcPr>
                </a:tc>
                <a:tc>
                  <a:txBody>
                    <a:bodyPr/>
                    <a:lstStyle/>
                    <a:p>
                      <a:pPr algn="ctr"/>
                      <a:endParaRPr lang="sl-SI" sz="1100" b="0" dirty="0">
                        <a:solidFill>
                          <a:srgbClr val="9A998C"/>
                        </a:solidFill>
                        <a:effectLst/>
                        <a:latin typeface="Century Gothic" panose="020B0502020202020204" pitchFamily="34" charset="0"/>
                      </a:endParaRPr>
                    </a:p>
                    <a:p>
                      <a:pPr lvl="1" algn="l"/>
                      <a:r>
                        <a:rPr lang="pl-PL" sz="1100" b="0" dirty="0">
                          <a:solidFill>
                            <a:srgbClr val="9A998C"/>
                          </a:solidFill>
                          <a:effectLst/>
                          <a:latin typeface="Century Gothic" panose="020B0502020202020204" pitchFamily="34" charset="0"/>
                        </a:rPr>
                        <a:t>- A2 (nad 10 do vključno 15 kWh/m2a)</a:t>
                      </a:r>
                    </a:p>
                    <a:p>
                      <a:pPr algn="ctr"/>
                      <a:endParaRPr lang="pl-PL" sz="1100" b="0" dirty="0">
                        <a:solidFill>
                          <a:srgbClr val="9A998C"/>
                        </a:solidFill>
                        <a:effectLst/>
                        <a:latin typeface="Century Gothic" panose="020B0502020202020204" pitchFamily="34" charset="0"/>
                      </a:endParaRPr>
                    </a:p>
                    <a:p>
                      <a:pPr lvl="1" algn="l"/>
                      <a:r>
                        <a:rPr lang="pl-PL" sz="1100" b="0" dirty="0">
                          <a:solidFill>
                            <a:srgbClr val="9A998C"/>
                          </a:solidFill>
                          <a:effectLst/>
                          <a:latin typeface="Century Gothic" panose="020B0502020202020204" pitchFamily="34" charset="0"/>
                        </a:rPr>
                        <a:t>- A1 (nad 0 do vključno 10 kWh/m2a)</a:t>
                      </a:r>
                    </a:p>
                    <a:p>
                      <a:pPr marL="457200" lvl="1" algn="l" defTabSz="457200" rtl="0" eaLnBrk="1" latinLnBrk="0" hangingPunct="1"/>
                      <a:endParaRPr lang="sl-SI" sz="1200" b="0" u="none" kern="1200" dirty="0">
                        <a:solidFill>
                          <a:srgbClr val="9A998C"/>
                        </a:solidFill>
                        <a:effectLst/>
                        <a:latin typeface="Century Gothic" panose="020B0502020202020204" pitchFamily="34" charset="0"/>
                        <a:ea typeface="+mn-ea"/>
                        <a:cs typeface="+mn-cs"/>
                      </a:endParaRPr>
                    </a:p>
                  </a:txBody>
                  <a:tcPr marL="9525" marR="9525" marT="9525" marB="9525" anchor="ctr">
                    <a:lnL w="12700" cap="flat" cmpd="sng" algn="ctr">
                      <a:solidFill>
                        <a:srgbClr val="9A998C"/>
                      </a:solidFill>
                      <a:prstDash val="solid"/>
                      <a:round/>
                      <a:headEnd type="none" w="med" len="med"/>
                      <a:tailEnd type="none" w="med" len="med"/>
                    </a:lnL>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21875657"/>
                  </a:ext>
                </a:extLst>
              </a:tr>
              <a:tr h="502273">
                <a:tc>
                  <a:txBody>
                    <a:bodyPr/>
                    <a:lstStyle/>
                    <a:p>
                      <a:pPr marL="457200" lvl="1" algn="l" defTabSz="457200" rtl="0" eaLnBrk="1" latinLnBrk="0" hangingPunct="1"/>
                      <a:endParaRPr lang="sl-SI" sz="1200" b="1" u="none" kern="1200" dirty="0">
                        <a:solidFill>
                          <a:schemeClr val="tx1"/>
                        </a:solidFill>
                        <a:effectLst/>
                        <a:latin typeface="Century Gothic" panose="020B0502020202020204" pitchFamily="34" charset="0"/>
                        <a:ea typeface="+mn-ea"/>
                        <a:cs typeface="+mn-cs"/>
                      </a:endParaRPr>
                    </a:p>
                    <a:p>
                      <a:pPr marL="457200" lvl="1" algn="l" defTabSz="457200" rtl="0" eaLnBrk="1" latinLnBrk="0" hangingPunct="1"/>
                      <a:r>
                        <a:rPr lang="sl-SI" sz="1200" b="1" u="none" kern="1200" dirty="0">
                          <a:solidFill>
                            <a:schemeClr val="tx1"/>
                          </a:solidFill>
                          <a:effectLst/>
                          <a:latin typeface="Century Gothic" panose="020B0502020202020204" pitchFamily="34" charset="0"/>
                          <a:ea typeface="+mn-ea"/>
                          <a:cs typeface="+mn-cs"/>
                        </a:rPr>
                        <a:t>E2 – gradbena korekcija</a:t>
                      </a:r>
                    </a:p>
                    <a:p>
                      <a:pPr marL="457200" lvl="1" algn="l" defTabSz="457200" rtl="0" eaLnBrk="1" latinLnBrk="0" hangingPunct="1"/>
                      <a:endParaRPr lang="sl-SI" sz="1200" b="0" u="none" kern="1200" dirty="0">
                        <a:solidFill>
                          <a:schemeClr val="tx1"/>
                        </a:solidFill>
                        <a:effectLst/>
                        <a:latin typeface="Century Gothic" panose="020B0502020202020204" pitchFamily="34" charset="0"/>
                        <a:ea typeface="+mn-ea"/>
                        <a:cs typeface="+mn-cs"/>
                      </a:endParaRPr>
                    </a:p>
                    <a:p>
                      <a:pPr marL="457200" lvl="1" algn="l" defTabSz="457200" rtl="0" eaLnBrk="1" latinLnBrk="0" hangingPunct="1"/>
                      <a:endParaRPr lang="sl-SI" sz="1200" b="0" u="none" kern="1200" dirty="0">
                        <a:solidFill>
                          <a:schemeClr val="tx1"/>
                        </a:solidFill>
                        <a:effectLst/>
                        <a:latin typeface="Century Gothic" panose="020B0502020202020204" pitchFamily="34" charset="0"/>
                        <a:ea typeface="+mn-ea"/>
                        <a:cs typeface="+mn-cs"/>
                      </a:endParaRPr>
                    </a:p>
                  </a:txBody>
                  <a:tcPr marL="9525" marR="9525" marT="9525" marB="9525"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528"/>
                    </a:solidFill>
                  </a:tcPr>
                </a:tc>
                <a:tc>
                  <a:txBody>
                    <a:bodyPr/>
                    <a:lstStyle/>
                    <a:p>
                      <a:pPr marL="628650" lvl="1" indent="-171450" algn="l" defTabSz="457200" rtl="0" eaLnBrk="1" latinLnBrk="0" hangingPunct="1">
                        <a:buFontTx/>
                        <a:buChar char="-"/>
                      </a:pPr>
                      <a:r>
                        <a:rPr lang="sl-SI" sz="1200" b="0" u="none" kern="1200" dirty="0">
                          <a:solidFill>
                            <a:srgbClr val="9A998C"/>
                          </a:solidFill>
                          <a:effectLst/>
                          <a:latin typeface="Century Gothic" panose="020B0502020202020204" pitchFamily="34" charset="0"/>
                          <a:ea typeface="+mn-ea"/>
                          <a:cs typeface="+mn-cs"/>
                        </a:rPr>
                        <a:t>neugodne lastnosti temeljnih tal</a:t>
                      </a:r>
                    </a:p>
                    <a:p>
                      <a:pPr marL="628650" lvl="1" indent="-171450" algn="l" defTabSz="457200" rtl="0" eaLnBrk="1" latinLnBrk="0" hangingPunct="1">
                        <a:buFontTx/>
                        <a:buChar char="-"/>
                      </a:pPr>
                      <a:r>
                        <a:rPr lang="sl-SI" sz="1200" b="0" u="none" kern="1200" dirty="0">
                          <a:solidFill>
                            <a:srgbClr val="9A998C"/>
                          </a:solidFill>
                          <a:effectLst/>
                          <a:latin typeface="Century Gothic" panose="020B0502020202020204" pitchFamily="34" charset="0"/>
                          <a:ea typeface="+mn-ea"/>
                          <a:cs typeface="+mn-cs"/>
                        </a:rPr>
                        <a:t>gradnja v strnjenih mestnih območjih, ki pogojuje varovanje gradbene jame in druge zahtevne ukrepe</a:t>
                      </a:r>
                    </a:p>
                    <a:p>
                      <a:pPr marL="628650" lvl="1" indent="-171450" algn="l" defTabSz="457200" rtl="0" eaLnBrk="1" latinLnBrk="0" hangingPunct="1">
                        <a:buFontTx/>
                        <a:buChar char="-"/>
                      </a:pPr>
                      <a:r>
                        <a:rPr lang="sl-SI" sz="1200" b="0" u="none" kern="1200" dirty="0">
                          <a:solidFill>
                            <a:srgbClr val="9A998C"/>
                          </a:solidFill>
                          <a:effectLst/>
                          <a:latin typeface="Century Gothic" panose="020B0502020202020204" pitchFamily="34" charset="0"/>
                          <a:ea typeface="+mn-ea"/>
                          <a:cs typeface="+mn-cs"/>
                        </a:rPr>
                        <a:t>zahtevne rekonstrukcije večstanovanjskih objektov </a:t>
                      </a:r>
                    </a:p>
                    <a:p>
                      <a:pPr marL="628650" lvl="1" indent="-171450" algn="l" defTabSz="457200" rtl="0" eaLnBrk="1" latinLnBrk="0" hangingPunct="1">
                        <a:buFontTx/>
                        <a:buChar char="-"/>
                      </a:pPr>
                      <a:r>
                        <a:rPr lang="sl-SI" sz="1200" b="0" u="none" kern="1200" dirty="0">
                          <a:solidFill>
                            <a:srgbClr val="9A998C"/>
                          </a:solidFill>
                          <a:effectLst/>
                          <a:latin typeface="Century Gothic" panose="020B0502020202020204" pitchFamily="34" charset="0"/>
                          <a:ea typeface="+mn-ea"/>
                          <a:cs typeface="+mn-cs"/>
                        </a:rPr>
                        <a:t>klimatska odpornost stavb </a:t>
                      </a:r>
                    </a:p>
                    <a:p>
                      <a:pPr marL="628650" lvl="1" indent="-171450" algn="l" defTabSz="457200" rtl="0" eaLnBrk="1" latinLnBrk="0" hangingPunct="1">
                        <a:buFontTx/>
                        <a:buChar char="-"/>
                      </a:pPr>
                      <a:r>
                        <a:rPr lang="sl-SI" sz="1200" b="0" u="none" kern="1200" dirty="0">
                          <a:solidFill>
                            <a:srgbClr val="9A998C"/>
                          </a:solidFill>
                          <a:effectLst/>
                          <a:latin typeface="Century Gothic" panose="020B0502020202020204" pitchFamily="34" charset="0"/>
                          <a:ea typeface="+mn-ea"/>
                          <a:cs typeface="+mn-cs"/>
                        </a:rPr>
                        <a:t>objekti, ki morajo izpolnjevati elemente kulturne dediščine občinskega in državnega pomena in </a:t>
                      </a:r>
                    </a:p>
                    <a:p>
                      <a:pPr marL="628650" lvl="1" indent="-171450" algn="l" defTabSz="457200" rtl="0" eaLnBrk="1" latinLnBrk="0" hangingPunct="1">
                        <a:buFontTx/>
                        <a:buChar char="-"/>
                      </a:pPr>
                      <a:r>
                        <a:rPr lang="sl-SI" sz="1200" b="0" u="none" kern="1200" dirty="0">
                          <a:solidFill>
                            <a:srgbClr val="9A998C"/>
                          </a:solidFill>
                          <a:effectLst/>
                          <a:latin typeface="Century Gothic" panose="020B0502020202020204" pitchFamily="34" charset="0"/>
                          <a:ea typeface="+mn-ea"/>
                          <a:cs typeface="+mn-cs"/>
                        </a:rPr>
                        <a:t>ostalih utemeljenih strokovnih razlogov</a:t>
                      </a:r>
                    </a:p>
                    <a:p>
                      <a:pPr marL="457200" lvl="1" algn="l" defTabSz="457200" rtl="0" eaLnBrk="1" latinLnBrk="0" hangingPunct="1"/>
                      <a:endParaRPr lang="sl-SI" sz="1200" b="0" u="none" kern="1200" dirty="0">
                        <a:solidFill>
                          <a:srgbClr val="9A998C"/>
                        </a:solidFill>
                        <a:effectLst/>
                        <a:latin typeface="Century Gothic" panose="020B0502020202020204" pitchFamily="34" charset="0"/>
                        <a:ea typeface="+mn-ea"/>
                        <a:cs typeface="+mn-cs"/>
                      </a:endParaRPr>
                    </a:p>
                  </a:txBody>
                  <a:tcPr marL="9525" marR="9525" marT="9525" marB="9525" anchor="ctr">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3439479299"/>
                  </a:ext>
                </a:extLst>
              </a:tr>
              <a:tr h="502273">
                <a:tc>
                  <a:txBody>
                    <a:bodyPr/>
                    <a:lstStyle/>
                    <a:p>
                      <a:pPr marL="457200" lvl="1" algn="l" defTabSz="457200" rtl="0" eaLnBrk="1" latinLnBrk="0" hangingPunct="1"/>
                      <a:endParaRPr lang="sl-SI" sz="1200" b="1" u="none" kern="1200" dirty="0">
                        <a:solidFill>
                          <a:schemeClr val="tx1"/>
                        </a:solidFill>
                        <a:effectLst/>
                        <a:latin typeface="Century Gothic" panose="020B0502020202020204" pitchFamily="34" charset="0"/>
                        <a:ea typeface="+mn-ea"/>
                        <a:cs typeface="+mn-cs"/>
                      </a:endParaRPr>
                    </a:p>
                    <a:p>
                      <a:pPr marL="457200" lvl="1" algn="l" defTabSz="457200" rtl="0" eaLnBrk="1" latinLnBrk="0" hangingPunct="1"/>
                      <a:r>
                        <a:rPr lang="sl-SI" sz="1200" b="1" u="none" kern="1200" dirty="0">
                          <a:solidFill>
                            <a:schemeClr val="tx1"/>
                          </a:solidFill>
                          <a:effectLst/>
                          <a:latin typeface="Century Gothic" panose="020B0502020202020204" pitchFamily="34" charset="0"/>
                          <a:ea typeface="+mn-ea"/>
                          <a:cs typeface="+mn-cs"/>
                        </a:rPr>
                        <a:t>E3 – gradbeni trg</a:t>
                      </a:r>
                    </a:p>
                    <a:p>
                      <a:pPr marL="457200" lvl="1" algn="l" defTabSz="457200" rtl="0" eaLnBrk="1" latinLnBrk="0" hangingPunct="1"/>
                      <a:endParaRPr lang="sl-SI" sz="1200" b="0" u="none" kern="1200" dirty="0">
                        <a:solidFill>
                          <a:schemeClr val="tx1"/>
                        </a:solidFill>
                        <a:effectLst/>
                        <a:latin typeface="Century Gothic" panose="020B0502020202020204" pitchFamily="34" charset="0"/>
                        <a:ea typeface="+mn-ea"/>
                        <a:cs typeface="+mn-cs"/>
                      </a:endParaRPr>
                    </a:p>
                  </a:txBody>
                  <a:tcPr marL="9525" marR="9525" marT="9525" marB="9525" anchor="ctr">
                    <a:lnR w="12700" cap="flat" cmpd="sng" algn="ctr">
                      <a:solidFill>
                        <a:srgbClr val="9A998C"/>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9A998C"/>
                      </a:solidFill>
                      <a:prstDash val="solid"/>
                      <a:round/>
                      <a:headEnd type="none" w="med" len="med"/>
                      <a:tailEnd type="none" w="med" len="med"/>
                    </a:lnB>
                    <a:solidFill>
                      <a:srgbClr val="4F8528"/>
                    </a:solidFill>
                  </a:tcPr>
                </a:tc>
                <a:tc>
                  <a:txBody>
                    <a:bodyPr/>
                    <a:lstStyle/>
                    <a:p>
                      <a:pPr marL="628650" lvl="1" indent="-171450" algn="l" defTabSz="457200" rtl="0" eaLnBrk="1" latinLnBrk="0" hangingPunct="1">
                        <a:buFontTx/>
                        <a:buChar char="-"/>
                      </a:pPr>
                      <a:r>
                        <a:rPr lang="sl-SI" sz="1200" b="0" u="none" kern="1200" dirty="0">
                          <a:solidFill>
                            <a:srgbClr val="9A998C"/>
                          </a:solidFill>
                          <a:effectLst/>
                          <a:latin typeface="Century Gothic" panose="020B0502020202020204" pitchFamily="34" charset="0"/>
                          <a:ea typeface="+mn-ea"/>
                          <a:cs typeface="+mn-cs"/>
                        </a:rPr>
                        <a:t>rast cen GOI del na gradbenem trgu</a:t>
                      </a:r>
                    </a:p>
                    <a:p>
                      <a:pPr marL="628650" lvl="1" indent="-171450" algn="l" defTabSz="457200" rtl="0" eaLnBrk="1" latinLnBrk="0" hangingPunct="1">
                        <a:buFontTx/>
                        <a:buChar char="-"/>
                      </a:pPr>
                      <a:r>
                        <a:rPr lang="sl-SI" sz="1200" b="0" u="none" kern="1200" dirty="0">
                          <a:solidFill>
                            <a:srgbClr val="9A998C"/>
                          </a:solidFill>
                          <a:effectLst/>
                          <a:latin typeface="Century Gothic" panose="020B0502020202020204" pitchFamily="34" charset="0"/>
                          <a:ea typeface="+mn-ea"/>
                          <a:cs typeface="+mn-cs"/>
                        </a:rPr>
                        <a:t>doseganje višjih cen GOI del po izpeljanih postopkih javnega naročanja gradenj</a:t>
                      </a:r>
                    </a:p>
                    <a:p>
                      <a:pPr marL="628650" lvl="1" indent="-171450" algn="l" defTabSz="457200" rtl="0" eaLnBrk="1" latinLnBrk="0" hangingPunct="1">
                        <a:buFontTx/>
                        <a:buChar char="-"/>
                      </a:pPr>
                      <a:r>
                        <a:rPr lang="sl-SI" sz="1200" b="0" u="none" kern="1200" dirty="0">
                          <a:solidFill>
                            <a:srgbClr val="9A998C"/>
                          </a:solidFill>
                          <a:effectLst/>
                          <a:latin typeface="Century Gothic" panose="020B0502020202020204" pitchFamily="34" charset="0"/>
                          <a:ea typeface="+mn-ea"/>
                          <a:cs typeface="+mn-cs"/>
                        </a:rPr>
                        <a:t>ostalih utemeljenih ekonomskih razlogov</a:t>
                      </a:r>
                    </a:p>
                    <a:p>
                      <a:pPr marL="457200" lvl="1" algn="l" defTabSz="457200" rtl="0" eaLnBrk="1" latinLnBrk="0" hangingPunct="1"/>
                      <a:endParaRPr lang="sl-SI" sz="1200" b="0" u="none" kern="1200" dirty="0">
                        <a:solidFill>
                          <a:srgbClr val="9A998C"/>
                        </a:solidFill>
                        <a:effectLst/>
                        <a:latin typeface="Century Gothic" panose="020B0502020202020204" pitchFamily="34" charset="0"/>
                        <a:ea typeface="+mn-ea"/>
                        <a:cs typeface="+mn-cs"/>
                      </a:endParaRPr>
                    </a:p>
                  </a:txBody>
                  <a:tcPr marL="9525" marR="9525" marT="9525" marB="9525" anchor="ctr">
                    <a:lnL w="12700" cap="flat" cmpd="sng" algn="ctr">
                      <a:solidFill>
                        <a:srgbClr val="9A998C"/>
                      </a:solidFill>
                      <a:prstDash val="solid"/>
                      <a:round/>
                      <a:headEnd type="none" w="med" len="med"/>
                      <a:tailEnd type="none" w="med" len="med"/>
                    </a:lnL>
                    <a:lnT w="12700" cap="flat" cmpd="sng" algn="ctr">
                      <a:solidFill>
                        <a:srgbClr val="9A998C"/>
                      </a:solidFill>
                      <a:prstDash val="solid"/>
                      <a:round/>
                      <a:headEnd type="none" w="med" len="med"/>
                      <a:tailEnd type="none" w="med" len="med"/>
                    </a:lnT>
                    <a:lnB w="12700" cap="flat" cmpd="sng" algn="ctr">
                      <a:solidFill>
                        <a:srgbClr val="9A998C"/>
                      </a:solidFill>
                      <a:prstDash val="solid"/>
                      <a:round/>
                      <a:headEnd type="none" w="med" len="med"/>
                      <a:tailEnd type="none" w="med" len="med"/>
                    </a:lnB>
                    <a:noFill/>
                  </a:tcPr>
                </a:tc>
                <a:extLst>
                  <a:ext uri="{0D108BD9-81ED-4DB2-BD59-A6C34878D82A}">
                    <a16:rowId xmlns:a16="http://schemas.microsoft.com/office/drawing/2014/main" val="1740497993"/>
                  </a:ext>
                </a:extLst>
              </a:tr>
            </a:tbl>
          </a:graphicData>
        </a:graphic>
      </p:graphicFrame>
      <p:sp>
        <p:nvSpPr>
          <p:cNvPr id="6" name="Označba mesta vsebine 2">
            <a:extLst>
              <a:ext uri="{FF2B5EF4-FFF2-40B4-BE49-F238E27FC236}">
                <a16:creationId xmlns:a16="http://schemas.microsoft.com/office/drawing/2014/main" id="{BE9ED7A4-0F02-4798-80FA-642696369A04}"/>
              </a:ext>
            </a:extLst>
          </p:cNvPr>
          <p:cNvSpPr txBox="1">
            <a:spLocks/>
          </p:cNvSpPr>
          <p:nvPr/>
        </p:nvSpPr>
        <p:spPr>
          <a:xfrm>
            <a:off x="2297064" y="1978264"/>
            <a:ext cx="9481335" cy="293116"/>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sl-SI" sz="1050" b="1" dirty="0">
                <a:solidFill>
                  <a:schemeClr val="tx1"/>
                </a:solidFill>
                <a:latin typeface="Arial Nova" panose="020B0504020202020204" pitchFamily="34" charset="0"/>
              </a:rPr>
              <a:t>Uveljavljanje faktorjev korekcije E1, E2 in E3</a:t>
            </a:r>
          </a:p>
        </p:txBody>
      </p:sp>
      <p:sp>
        <p:nvSpPr>
          <p:cNvPr id="7" name="Pravokotnik 6">
            <a:extLst>
              <a:ext uri="{FF2B5EF4-FFF2-40B4-BE49-F238E27FC236}">
                <a16:creationId xmlns:a16="http://schemas.microsoft.com/office/drawing/2014/main" id="{DDF73D73-1562-49AA-BC3D-4DC078B13694}"/>
              </a:ext>
            </a:extLst>
          </p:cNvPr>
          <p:cNvSpPr/>
          <p:nvPr/>
        </p:nvSpPr>
        <p:spPr>
          <a:xfrm>
            <a:off x="1219285" y="3319092"/>
            <a:ext cx="878661" cy="369332"/>
          </a:xfrm>
          <a:prstGeom prst="rect">
            <a:avLst/>
          </a:prstGeom>
        </p:spPr>
        <p:txBody>
          <a:bodyPr wrap="square">
            <a:spAutoFit/>
          </a:bodyPr>
          <a:lstStyle/>
          <a:p>
            <a:r>
              <a:rPr lang="sl-SI" b="1" dirty="0">
                <a:solidFill>
                  <a:srgbClr val="4F8528"/>
                </a:solidFill>
                <a:latin typeface="Arial Nova" panose="020B0504020202020204" pitchFamily="34" charset="0"/>
              </a:rPr>
              <a:t>JNS</a:t>
            </a:r>
            <a:endParaRPr lang="sl-SI" dirty="0">
              <a:solidFill>
                <a:srgbClr val="4F8528"/>
              </a:solidFill>
            </a:endParaRPr>
          </a:p>
        </p:txBody>
      </p:sp>
      <p:sp>
        <p:nvSpPr>
          <p:cNvPr id="11" name="Pravokotnik 10">
            <a:extLst>
              <a:ext uri="{FF2B5EF4-FFF2-40B4-BE49-F238E27FC236}">
                <a16:creationId xmlns:a16="http://schemas.microsoft.com/office/drawing/2014/main" id="{DEFD3A85-9BDB-457E-AFAA-0BB0C598FE76}"/>
              </a:ext>
            </a:extLst>
          </p:cNvPr>
          <p:cNvSpPr/>
          <p:nvPr/>
        </p:nvSpPr>
        <p:spPr>
          <a:xfrm>
            <a:off x="1137231" y="4410741"/>
            <a:ext cx="878661" cy="369332"/>
          </a:xfrm>
          <a:prstGeom prst="rect">
            <a:avLst/>
          </a:prstGeom>
        </p:spPr>
        <p:txBody>
          <a:bodyPr wrap="square">
            <a:spAutoFit/>
          </a:bodyPr>
          <a:lstStyle/>
          <a:p>
            <a:r>
              <a:rPr lang="sl-SI" b="1" dirty="0">
                <a:solidFill>
                  <a:srgbClr val="4F8528"/>
                </a:solidFill>
                <a:latin typeface="Arial Nova" panose="020B0504020202020204" pitchFamily="34" charset="0"/>
              </a:rPr>
              <a:t>JNOS</a:t>
            </a:r>
            <a:endParaRPr lang="sl-SI" dirty="0">
              <a:solidFill>
                <a:srgbClr val="4F8528"/>
              </a:solidFill>
            </a:endParaRPr>
          </a:p>
        </p:txBody>
      </p:sp>
      <p:grpSp>
        <p:nvGrpSpPr>
          <p:cNvPr id="9" name="Skupina 8">
            <a:extLst>
              <a:ext uri="{FF2B5EF4-FFF2-40B4-BE49-F238E27FC236}">
                <a16:creationId xmlns:a16="http://schemas.microsoft.com/office/drawing/2014/main" id="{68C4C4A1-DF7B-4D2E-8D51-5456564F0AC6}"/>
              </a:ext>
            </a:extLst>
          </p:cNvPr>
          <p:cNvGrpSpPr/>
          <p:nvPr/>
        </p:nvGrpSpPr>
        <p:grpSpPr>
          <a:xfrm>
            <a:off x="1090255" y="2458945"/>
            <a:ext cx="914400" cy="914400"/>
            <a:chOff x="1101492" y="2586815"/>
            <a:chExt cx="914400" cy="914400"/>
          </a:xfrm>
        </p:grpSpPr>
        <p:pic>
          <p:nvPicPr>
            <p:cNvPr id="19" name="Grafika 18" descr="Dom">
              <a:extLst>
                <a:ext uri="{FF2B5EF4-FFF2-40B4-BE49-F238E27FC236}">
                  <a16:creationId xmlns:a16="http://schemas.microsoft.com/office/drawing/2014/main" id="{98485CB5-E6E1-46B2-BD90-6E3A89A6C3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1492" y="2586815"/>
              <a:ext cx="914400" cy="914400"/>
            </a:xfrm>
            <a:prstGeom prst="rect">
              <a:avLst/>
            </a:prstGeom>
          </p:spPr>
        </p:pic>
        <p:pic>
          <p:nvPicPr>
            <p:cNvPr id="13" name="Grafika 12" descr="Družina z deklico">
              <a:extLst>
                <a:ext uri="{FF2B5EF4-FFF2-40B4-BE49-F238E27FC236}">
                  <a16:creationId xmlns:a16="http://schemas.microsoft.com/office/drawing/2014/main" id="{AF1A0602-9142-4536-8F78-F87370E1E12B}"/>
                </a:ext>
              </a:extLst>
            </p:cNvPr>
            <p:cNvPicPr>
              <a:picLocks noChangeAspect="1"/>
            </p:cNvPicPr>
            <p:nvPr/>
          </p:nvPicPr>
          <p:blipFill>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58001" y="2968299"/>
              <a:ext cx="454351" cy="454351"/>
            </a:xfrm>
            <a:prstGeom prst="rect">
              <a:avLst/>
            </a:prstGeom>
          </p:spPr>
        </p:pic>
      </p:grpSp>
      <p:pic>
        <p:nvPicPr>
          <p:cNvPr id="21" name="Grafika 20" descr="Dom">
            <a:extLst>
              <a:ext uri="{FF2B5EF4-FFF2-40B4-BE49-F238E27FC236}">
                <a16:creationId xmlns:a16="http://schemas.microsoft.com/office/drawing/2014/main" id="{8A05FFC5-BD1C-4F2A-947C-7FE628AB6B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3698" y="3634171"/>
            <a:ext cx="914400" cy="914400"/>
          </a:xfrm>
          <a:prstGeom prst="rect">
            <a:avLst/>
          </a:prstGeom>
        </p:spPr>
      </p:pic>
      <p:grpSp>
        <p:nvGrpSpPr>
          <p:cNvPr id="3" name="Skupina 2">
            <a:extLst>
              <a:ext uri="{FF2B5EF4-FFF2-40B4-BE49-F238E27FC236}">
                <a16:creationId xmlns:a16="http://schemas.microsoft.com/office/drawing/2014/main" id="{8804A2A5-64F9-40C7-820F-7B31166DBAFF}"/>
              </a:ext>
            </a:extLst>
          </p:cNvPr>
          <p:cNvGrpSpPr/>
          <p:nvPr/>
        </p:nvGrpSpPr>
        <p:grpSpPr>
          <a:xfrm>
            <a:off x="1189175" y="4042290"/>
            <a:ext cx="675785" cy="411970"/>
            <a:chOff x="1217863" y="4901076"/>
            <a:chExt cx="675785" cy="411970"/>
          </a:xfrm>
        </p:grpSpPr>
        <p:pic>
          <p:nvPicPr>
            <p:cNvPr id="17" name="Grafika 16" descr="Moški s palico">
              <a:extLst>
                <a:ext uri="{FF2B5EF4-FFF2-40B4-BE49-F238E27FC236}">
                  <a16:creationId xmlns:a16="http://schemas.microsoft.com/office/drawing/2014/main" id="{605A8E8E-31D1-4A3F-91F4-EC022711D62D}"/>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17863" y="4901076"/>
              <a:ext cx="411970" cy="411970"/>
            </a:xfrm>
            <a:prstGeom prst="rect">
              <a:avLst/>
            </a:prstGeom>
          </p:spPr>
        </p:pic>
        <p:grpSp>
          <p:nvGrpSpPr>
            <p:cNvPr id="23" name="Grafika 14" descr="Ženska s palico">
              <a:extLst>
                <a:ext uri="{FF2B5EF4-FFF2-40B4-BE49-F238E27FC236}">
                  <a16:creationId xmlns:a16="http://schemas.microsoft.com/office/drawing/2014/main" id="{F1CECB83-1D56-467F-BDA0-5A97084B4D85}"/>
                </a:ext>
              </a:extLst>
            </p:cNvPr>
            <p:cNvGrpSpPr/>
            <p:nvPr/>
          </p:nvGrpSpPr>
          <p:grpSpPr>
            <a:xfrm flipH="1">
              <a:off x="1490734" y="4901076"/>
              <a:ext cx="402914" cy="411970"/>
              <a:chOff x="1164914" y="3749717"/>
              <a:chExt cx="411970" cy="411970"/>
            </a:xfrm>
            <a:solidFill>
              <a:schemeClr val="bg1"/>
            </a:solidFill>
          </p:grpSpPr>
          <p:sp>
            <p:nvSpPr>
              <p:cNvPr id="24" name="Prostoročno: oblika 23">
                <a:extLst>
                  <a:ext uri="{FF2B5EF4-FFF2-40B4-BE49-F238E27FC236}">
                    <a16:creationId xmlns:a16="http://schemas.microsoft.com/office/drawing/2014/main" id="{1FC03D37-AAFF-42D3-8A64-B15B04723F24}"/>
                  </a:ext>
                </a:extLst>
              </p:cNvPr>
              <p:cNvSpPr/>
              <p:nvPr/>
            </p:nvSpPr>
            <p:spPr>
              <a:xfrm>
                <a:off x="1253531" y="3846977"/>
                <a:ext cx="236024" cy="291812"/>
              </a:xfrm>
              <a:custGeom>
                <a:avLst/>
                <a:gdLst>
                  <a:gd name="connsiteX0" fmla="*/ 207486 w 236024"/>
                  <a:gd name="connsiteY0" fmla="*/ 104434 h 291812"/>
                  <a:gd name="connsiteX1" fmla="*/ 202766 w 236024"/>
                  <a:gd name="connsiteY1" fmla="*/ 104863 h 291812"/>
                  <a:gd name="connsiteX2" fmla="*/ 192466 w 236024"/>
                  <a:gd name="connsiteY2" fmla="*/ 92847 h 291812"/>
                  <a:gd name="connsiteX3" fmla="*/ 155990 w 236024"/>
                  <a:gd name="connsiteY3" fmla="*/ 78257 h 291812"/>
                  <a:gd name="connsiteX4" fmla="*/ 132388 w 236024"/>
                  <a:gd name="connsiteY4" fmla="*/ 23757 h 291812"/>
                  <a:gd name="connsiteX5" fmla="*/ 100202 w 236024"/>
                  <a:gd name="connsiteY5" fmla="*/ 1442 h 291812"/>
                  <a:gd name="connsiteX6" fmla="*/ 80033 w 236024"/>
                  <a:gd name="connsiteY6" fmla="*/ 7879 h 291812"/>
                  <a:gd name="connsiteX7" fmla="*/ 22057 w 236024"/>
                  <a:gd name="connsiteY7" fmla="*/ 46930 h 291812"/>
                  <a:gd name="connsiteX8" fmla="*/ 14762 w 236024"/>
                  <a:gd name="connsiteY8" fmla="*/ 57229 h 291812"/>
                  <a:gd name="connsiteX9" fmla="*/ 1887 w 236024"/>
                  <a:gd name="connsiteY9" fmla="*/ 113017 h 291812"/>
                  <a:gd name="connsiteX10" fmla="*/ 14740 w 236024"/>
                  <a:gd name="connsiteY10" fmla="*/ 133611 h 291812"/>
                  <a:gd name="connsiteX11" fmla="*/ 14762 w 236024"/>
                  <a:gd name="connsiteY11" fmla="*/ 133615 h 291812"/>
                  <a:gd name="connsiteX12" fmla="*/ 18624 w 236024"/>
                  <a:gd name="connsiteY12" fmla="*/ 134044 h 291812"/>
                  <a:gd name="connsiteX13" fmla="*/ 35360 w 236024"/>
                  <a:gd name="connsiteY13" fmla="*/ 120741 h 291812"/>
                  <a:gd name="connsiteX14" fmla="*/ 46518 w 236024"/>
                  <a:gd name="connsiteY14" fmla="*/ 71820 h 291812"/>
                  <a:gd name="connsiteX15" fmla="*/ 57289 w 236024"/>
                  <a:gd name="connsiteY15" fmla="*/ 64525 h 291812"/>
                  <a:gd name="connsiteX16" fmla="*/ 55014 w 236024"/>
                  <a:gd name="connsiteY16" fmla="*/ 82548 h 291812"/>
                  <a:gd name="connsiteX17" fmla="*/ 17637 w 236024"/>
                  <a:gd name="connsiteY17" fmla="*/ 194553 h 291812"/>
                  <a:gd name="connsiteX18" fmla="*/ 48320 w 236024"/>
                  <a:gd name="connsiteY18" fmla="*/ 194553 h 291812"/>
                  <a:gd name="connsiteX19" fmla="*/ 48320 w 236024"/>
                  <a:gd name="connsiteY19" fmla="*/ 195840 h 291812"/>
                  <a:gd name="connsiteX20" fmla="*/ 31541 w 236024"/>
                  <a:gd name="connsiteY20" fmla="*/ 271797 h 291812"/>
                  <a:gd name="connsiteX21" fmla="*/ 44394 w 236024"/>
                  <a:gd name="connsiteY21" fmla="*/ 292391 h 291812"/>
                  <a:gd name="connsiteX22" fmla="*/ 44415 w 236024"/>
                  <a:gd name="connsiteY22" fmla="*/ 292395 h 291812"/>
                  <a:gd name="connsiteX23" fmla="*/ 48277 w 236024"/>
                  <a:gd name="connsiteY23" fmla="*/ 292825 h 291812"/>
                  <a:gd name="connsiteX24" fmla="*/ 65013 w 236024"/>
                  <a:gd name="connsiteY24" fmla="*/ 279521 h 291812"/>
                  <a:gd name="connsiteX25" fmla="*/ 82179 w 236024"/>
                  <a:gd name="connsiteY25" fmla="*/ 202277 h 291812"/>
                  <a:gd name="connsiteX26" fmla="*/ 82608 w 236024"/>
                  <a:gd name="connsiteY26" fmla="*/ 199702 h 291812"/>
                  <a:gd name="connsiteX27" fmla="*/ 83037 w 236024"/>
                  <a:gd name="connsiteY27" fmla="*/ 194553 h 291812"/>
                  <a:gd name="connsiteX28" fmla="*/ 101919 w 236024"/>
                  <a:gd name="connsiteY28" fmla="*/ 194553 h 291812"/>
                  <a:gd name="connsiteX29" fmla="*/ 106210 w 236024"/>
                  <a:gd name="connsiteY29" fmla="*/ 268793 h 291812"/>
                  <a:gd name="connsiteX30" fmla="*/ 123376 w 236024"/>
                  <a:gd name="connsiteY30" fmla="*/ 285014 h 291812"/>
                  <a:gd name="connsiteX31" fmla="*/ 124320 w 236024"/>
                  <a:gd name="connsiteY31" fmla="*/ 285014 h 291812"/>
                  <a:gd name="connsiteX32" fmla="*/ 140499 w 236024"/>
                  <a:gd name="connsiteY32" fmla="*/ 266916 h 291812"/>
                  <a:gd name="connsiteX33" fmla="*/ 140498 w 236024"/>
                  <a:gd name="connsiteY33" fmla="*/ 266905 h 291812"/>
                  <a:gd name="connsiteX34" fmla="*/ 136336 w 236024"/>
                  <a:gd name="connsiteY34" fmla="*/ 194553 h 291812"/>
                  <a:gd name="connsiteX35" fmla="*/ 150669 w 236024"/>
                  <a:gd name="connsiteY35" fmla="*/ 194553 h 291812"/>
                  <a:gd name="connsiteX36" fmla="*/ 112047 w 236024"/>
                  <a:gd name="connsiteY36" fmla="*/ 79115 h 291812"/>
                  <a:gd name="connsiteX37" fmla="*/ 112476 w 236024"/>
                  <a:gd name="connsiteY37" fmla="*/ 67099 h 291812"/>
                  <a:gd name="connsiteX38" fmla="*/ 126208 w 236024"/>
                  <a:gd name="connsiteY38" fmla="*/ 98426 h 291812"/>
                  <a:gd name="connsiteX39" fmla="*/ 135649 w 236024"/>
                  <a:gd name="connsiteY39" fmla="*/ 107438 h 291812"/>
                  <a:gd name="connsiteX40" fmla="*/ 178133 w 236024"/>
                  <a:gd name="connsiteY40" fmla="*/ 124604 h 291812"/>
                  <a:gd name="connsiteX41" fmla="*/ 176417 w 236024"/>
                  <a:gd name="connsiteY41" fmla="*/ 134474 h 291812"/>
                  <a:gd name="connsiteX42" fmla="*/ 187574 w 236024"/>
                  <a:gd name="connsiteY42" fmla="*/ 157647 h 291812"/>
                  <a:gd name="connsiteX43" fmla="*/ 188003 w 236024"/>
                  <a:gd name="connsiteY43" fmla="*/ 158076 h 291812"/>
                  <a:gd name="connsiteX44" fmla="*/ 193582 w 236024"/>
                  <a:gd name="connsiteY44" fmla="*/ 160222 h 291812"/>
                  <a:gd name="connsiteX45" fmla="*/ 202165 w 236024"/>
                  <a:gd name="connsiteY45" fmla="*/ 151639 h 291812"/>
                  <a:gd name="connsiteX46" fmla="*/ 198732 w 236024"/>
                  <a:gd name="connsiteY46" fmla="*/ 144773 h 291812"/>
                  <a:gd name="connsiteX47" fmla="*/ 194612 w 236024"/>
                  <a:gd name="connsiteY47" fmla="*/ 134474 h 291812"/>
                  <a:gd name="connsiteX48" fmla="*/ 207486 w 236024"/>
                  <a:gd name="connsiteY48" fmla="*/ 121600 h 291812"/>
                  <a:gd name="connsiteX49" fmla="*/ 220360 w 236024"/>
                  <a:gd name="connsiteY49" fmla="*/ 134474 h 291812"/>
                  <a:gd name="connsiteX50" fmla="*/ 220360 w 236024"/>
                  <a:gd name="connsiteY50" fmla="*/ 284671 h 291812"/>
                  <a:gd name="connsiteX51" fmla="*/ 228943 w 236024"/>
                  <a:gd name="connsiteY51" fmla="*/ 293254 h 291812"/>
                  <a:gd name="connsiteX52" fmla="*/ 237526 w 236024"/>
                  <a:gd name="connsiteY52" fmla="*/ 284671 h 291812"/>
                  <a:gd name="connsiteX53" fmla="*/ 237526 w 236024"/>
                  <a:gd name="connsiteY53" fmla="*/ 134474 h 291812"/>
                  <a:gd name="connsiteX54" fmla="*/ 207486 w 236024"/>
                  <a:gd name="connsiteY54" fmla="*/ 104434 h 291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36024" h="291812">
                    <a:moveTo>
                      <a:pt x="207486" y="104434"/>
                    </a:moveTo>
                    <a:cubicBezTo>
                      <a:pt x="205901" y="104364"/>
                      <a:pt x="204313" y="104508"/>
                      <a:pt x="202766" y="104863"/>
                    </a:cubicBezTo>
                    <a:cubicBezTo>
                      <a:pt x="201494" y="99420"/>
                      <a:pt x="197651" y="94937"/>
                      <a:pt x="192466" y="92847"/>
                    </a:cubicBezTo>
                    <a:lnTo>
                      <a:pt x="155990" y="78257"/>
                    </a:lnTo>
                    <a:lnTo>
                      <a:pt x="132388" y="23757"/>
                    </a:lnTo>
                    <a:cubicBezTo>
                      <a:pt x="127370" y="10328"/>
                      <a:pt x="114538" y="1431"/>
                      <a:pt x="100202" y="1442"/>
                    </a:cubicBezTo>
                    <a:cubicBezTo>
                      <a:pt x="92979" y="1472"/>
                      <a:pt x="85938" y="3719"/>
                      <a:pt x="80033" y="7879"/>
                    </a:cubicBezTo>
                    <a:lnTo>
                      <a:pt x="22057" y="46930"/>
                    </a:lnTo>
                    <a:cubicBezTo>
                      <a:pt x="18571" y="49479"/>
                      <a:pt x="16009" y="53095"/>
                      <a:pt x="14762" y="57229"/>
                    </a:cubicBezTo>
                    <a:lnTo>
                      <a:pt x="1887" y="113017"/>
                    </a:lnTo>
                    <a:cubicBezTo>
                      <a:pt x="-250" y="122253"/>
                      <a:pt x="5505" y="131473"/>
                      <a:pt x="14740" y="133611"/>
                    </a:cubicBezTo>
                    <a:cubicBezTo>
                      <a:pt x="14748" y="133612"/>
                      <a:pt x="14755" y="133614"/>
                      <a:pt x="14762" y="133615"/>
                    </a:cubicBezTo>
                    <a:cubicBezTo>
                      <a:pt x="16017" y="133969"/>
                      <a:pt x="17321" y="134114"/>
                      <a:pt x="18624" y="134044"/>
                    </a:cubicBezTo>
                    <a:cubicBezTo>
                      <a:pt x="26587" y="133957"/>
                      <a:pt x="33477" y="128479"/>
                      <a:pt x="35360" y="120741"/>
                    </a:cubicBezTo>
                    <a:lnTo>
                      <a:pt x="46518" y="71820"/>
                    </a:lnTo>
                    <a:lnTo>
                      <a:pt x="57289" y="64525"/>
                    </a:lnTo>
                    <a:cubicBezTo>
                      <a:pt x="56388" y="70876"/>
                      <a:pt x="55615" y="76927"/>
                      <a:pt x="55014" y="82548"/>
                    </a:cubicBezTo>
                    <a:lnTo>
                      <a:pt x="17637" y="194553"/>
                    </a:lnTo>
                    <a:lnTo>
                      <a:pt x="48320" y="194553"/>
                    </a:lnTo>
                    <a:lnTo>
                      <a:pt x="48320" y="195840"/>
                    </a:lnTo>
                    <a:lnTo>
                      <a:pt x="31541" y="271797"/>
                    </a:lnTo>
                    <a:cubicBezTo>
                      <a:pt x="29403" y="281033"/>
                      <a:pt x="35158" y="290253"/>
                      <a:pt x="44394" y="292391"/>
                    </a:cubicBezTo>
                    <a:cubicBezTo>
                      <a:pt x="44401" y="292392"/>
                      <a:pt x="44408" y="292394"/>
                      <a:pt x="44415" y="292395"/>
                    </a:cubicBezTo>
                    <a:cubicBezTo>
                      <a:pt x="45670" y="292750"/>
                      <a:pt x="46975" y="292895"/>
                      <a:pt x="48277" y="292825"/>
                    </a:cubicBezTo>
                    <a:cubicBezTo>
                      <a:pt x="56240" y="292737"/>
                      <a:pt x="63131" y="287260"/>
                      <a:pt x="65013" y="279521"/>
                    </a:cubicBezTo>
                    <a:lnTo>
                      <a:pt x="82179" y="202277"/>
                    </a:lnTo>
                    <a:cubicBezTo>
                      <a:pt x="82179" y="201419"/>
                      <a:pt x="82608" y="200560"/>
                      <a:pt x="82608" y="199702"/>
                    </a:cubicBezTo>
                    <a:lnTo>
                      <a:pt x="83037" y="194553"/>
                    </a:lnTo>
                    <a:lnTo>
                      <a:pt x="101919" y="194553"/>
                    </a:lnTo>
                    <a:lnTo>
                      <a:pt x="106210" y="268793"/>
                    </a:lnTo>
                    <a:cubicBezTo>
                      <a:pt x="106712" y="277903"/>
                      <a:pt x="114252" y="285028"/>
                      <a:pt x="123376" y="285014"/>
                    </a:cubicBezTo>
                    <a:lnTo>
                      <a:pt x="124320" y="285014"/>
                    </a:lnTo>
                    <a:cubicBezTo>
                      <a:pt x="133785" y="284484"/>
                      <a:pt x="141029" y="276381"/>
                      <a:pt x="140499" y="266916"/>
                    </a:cubicBezTo>
                    <a:cubicBezTo>
                      <a:pt x="140499" y="266913"/>
                      <a:pt x="140498" y="266909"/>
                      <a:pt x="140498" y="266905"/>
                    </a:cubicBezTo>
                    <a:lnTo>
                      <a:pt x="136336" y="194553"/>
                    </a:lnTo>
                    <a:lnTo>
                      <a:pt x="150669" y="194553"/>
                    </a:lnTo>
                    <a:lnTo>
                      <a:pt x="112047" y="79115"/>
                    </a:lnTo>
                    <a:cubicBezTo>
                      <a:pt x="112047" y="79115"/>
                      <a:pt x="112476" y="67529"/>
                      <a:pt x="112476" y="67099"/>
                    </a:cubicBezTo>
                    <a:lnTo>
                      <a:pt x="126208" y="98426"/>
                    </a:lnTo>
                    <a:cubicBezTo>
                      <a:pt x="127959" y="102616"/>
                      <a:pt x="131382" y="105884"/>
                      <a:pt x="135649" y="107438"/>
                    </a:cubicBezTo>
                    <a:lnTo>
                      <a:pt x="178133" y="124604"/>
                    </a:lnTo>
                    <a:cubicBezTo>
                      <a:pt x="176906" y="127746"/>
                      <a:pt x="176322" y="131102"/>
                      <a:pt x="176417" y="134474"/>
                    </a:cubicBezTo>
                    <a:cubicBezTo>
                      <a:pt x="176399" y="143497"/>
                      <a:pt x="180509" y="152033"/>
                      <a:pt x="187574" y="157647"/>
                    </a:cubicBezTo>
                    <a:lnTo>
                      <a:pt x="188003" y="158076"/>
                    </a:lnTo>
                    <a:cubicBezTo>
                      <a:pt x="189524" y="159472"/>
                      <a:pt x="191518" y="160238"/>
                      <a:pt x="193582" y="160222"/>
                    </a:cubicBezTo>
                    <a:cubicBezTo>
                      <a:pt x="198322" y="160222"/>
                      <a:pt x="202165" y="156379"/>
                      <a:pt x="202165" y="151639"/>
                    </a:cubicBezTo>
                    <a:cubicBezTo>
                      <a:pt x="202302" y="148907"/>
                      <a:pt x="201000" y="146302"/>
                      <a:pt x="198732" y="144773"/>
                    </a:cubicBezTo>
                    <a:cubicBezTo>
                      <a:pt x="196188" y="141932"/>
                      <a:pt x="194729" y="138285"/>
                      <a:pt x="194612" y="134474"/>
                    </a:cubicBezTo>
                    <a:cubicBezTo>
                      <a:pt x="194612" y="127363"/>
                      <a:pt x="200376" y="121600"/>
                      <a:pt x="207486" y="121600"/>
                    </a:cubicBezTo>
                    <a:cubicBezTo>
                      <a:pt x="214597" y="121600"/>
                      <a:pt x="220360" y="127363"/>
                      <a:pt x="220360" y="134474"/>
                    </a:cubicBezTo>
                    <a:lnTo>
                      <a:pt x="220360" y="284671"/>
                    </a:lnTo>
                    <a:cubicBezTo>
                      <a:pt x="220360" y="289411"/>
                      <a:pt x="224203" y="293254"/>
                      <a:pt x="228943" y="293254"/>
                    </a:cubicBezTo>
                    <a:cubicBezTo>
                      <a:pt x="233683" y="293254"/>
                      <a:pt x="237526" y="289411"/>
                      <a:pt x="237526" y="284671"/>
                    </a:cubicBezTo>
                    <a:lnTo>
                      <a:pt x="237526" y="134474"/>
                    </a:lnTo>
                    <a:cubicBezTo>
                      <a:pt x="237526" y="117883"/>
                      <a:pt x="224077" y="104434"/>
                      <a:pt x="207486" y="104434"/>
                    </a:cubicBezTo>
                    <a:close/>
                  </a:path>
                </a:pathLst>
              </a:custGeom>
              <a:grpFill/>
              <a:ln w="4266" cap="flat">
                <a:noFill/>
                <a:prstDash val="solid"/>
                <a:miter/>
              </a:ln>
            </p:spPr>
            <p:txBody>
              <a:bodyPr rtlCol="0" anchor="ctr"/>
              <a:lstStyle/>
              <a:p>
                <a:endParaRPr lang="sl-SI"/>
              </a:p>
            </p:txBody>
          </p:sp>
          <p:sp>
            <p:nvSpPr>
              <p:cNvPr id="25" name="Prostoročno: oblika 24">
                <a:extLst>
                  <a:ext uri="{FF2B5EF4-FFF2-40B4-BE49-F238E27FC236}">
                    <a16:creationId xmlns:a16="http://schemas.microsoft.com/office/drawing/2014/main" id="{E29EAA99-C8E4-4799-888F-EEFDA7706C1F}"/>
                  </a:ext>
                </a:extLst>
              </p:cNvPr>
              <p:cNvSpPr/>
              <p:nvPr/>
            </p:nvSpPr>
            <p:spPr>
              <a:xfrm>
                <a:off x="1341564" y="3774023"/>
                <a:ext cx="68662" cy="68662"/>
              </a:xfrm>
              <a:custGeom>
                <a:avLst/>
                <a:gdLst>
                  <a:gd name="connsiteX0" fmla="*/ 70103 w 68661"/>
                  <a:gd name="connsiteY0" fmla="*/ 35772 h 68661"/>
                  <a:gd name="connsiteX1" fmla="*/ 35772 w 68661"/>
                  <a:gd name="connsiteY1" fmla="*/ 70103 h 68661"/>
                  <a:gd name="connsiteX2" fmla="*/ 1442 w 68661"/>
                  <a:gd name="connsiteY2" fmla="*/ 35772 h 68661"/>
                  <a:gd name="connsiteX3" fmla="*/ 35772 w 68661"/>
                  <a:gd name="connsiteY3" fmla="*/ 1442 h 68661"/>
                  <a:gd name="connsiteX4" fmla="*/ 70103 w 68661"/>
                  <a:gd name="connsiteY4" fmla="*/ 35772 h 68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61" h="68661">
                    <a:moveTo>
                      <a:pt x="70103" y="35772"/>
                    </a:moveTo>
                    <a:cubicBezTo>
                      <a:pt x="70103" y="54733"/>
                      <a:pt x="54733" y="70103"/>
                      <a:pt x="35772" y="70103"/>
                    </a:cubicBezTo>
                    <a:cubicBezTo>
                      <a:pt x="16812" y="70103"/>
                      <a:pt x="1442" y="54733"/>
                      <a:pt x="1442" y="35772"/>
                    </a:cubicBezTo>
                    <a:cubicBezTo>
                      <a:pt x="1442" y="16812"/>
                      <a:pt x="16812" y="1442"/>
                      <a:pt x="35772" y="1442"/>
                    </a:cubicBezTo>
                    <a:cubicBezTo>
                      <a:pt x="54733" y="1442"/>
                      <a:pt x="70103" y="16812"/>
                      <a:pt x="70103" y="35772"/>
                    </a:cubicBezTo>
                    <a:close/>
                  </a:path>
                </a:pathLst>
              </a:custGeom>
              <a:grpFill/>
              <a:ln w="4266" cap="flat">
                <a:noFill/>
                <a:prstDash val="solid"/>
                <a:miter/>
              </a:ln>
            </p:spPr>
            <p:txBody>
              <a:bodyPr rtlCol="0" anchor="ctr"/>
              <a:lstStyle/>
              <a:p>
                <a:endParaRPr lang="sl-SI"/>
              </a:p>
            </p:txBody>
          </p:sp>
        </p:grpSp>
      </p:grpSp>
      <p:pic>
        <p:nvPicPr>
          <p:cNvPr id="18" name="Slika 17">
            <a:extLst>
              <a:ext uri="{FF2B5EF4-FFF2-40B4-BE49-F238E27FC236}">
                <a16:creationId xmlns:a16="http://schemas.microsoft.com/office/drawing/2014/main" id="{E56064B4-0158-4E5B-BDE3-656972D67FBF}"/>
              </a:ext>
            </a:extLst>
          </p:cNvPr>
          <p:cNvPicPr>
            <a:picLocks noChangeAspect="1"/>
          </p:cNvPicPr>
          <p:nvPr/>
        </p:nvPicPr>
        <p:blipFill>
          <a:blip r:embed="rId9"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20" name="Označba mesta vsebine 2">
            <a:extLst>
              <a:ext uri="{FF2B5EF4-FFF2-40B4-BE49-F238E27FC236}">
                <a16:creationId xmlns:a16="http://schemas.microsoft.com/office/drawing/2014/main" id="{2A9DF25D-2B14-42A5-8A77-EE978AB13749}"/>
              </a:ext>
            </a:extLst>
          </p:cNvPr>
          <p:cNvSpPr txBox="1">
            <a:spLocks/>
          </p:cNvSpPr>
          <p:nvPr/>
        </p:nvSpPr>
        <p:spPr>
          <a:xfrm>
            <a:off x="2217235" y="5972436"/>
            <a:ext cx="9481335" cy="293116"/>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sl-SI" sz="1050" b="1" dirty="0">
                <a:effectLst/>
              </a:rPr>
              <a:t>Vrednost vseh korekcij (E1, E2 in E3) kumulativno ne sme presegati 30 % skupne obračunske vrednosti investicije</a:t>
            </a:r>
            <a:endParaRPr lang="sl-SI" sz="1050" b="1" dirty="0">
              <a:solidFill>
                <a:schemeClr val="tx1"/>
              </a:solidFill>
              <a:latin typeface="Arial Nova" panose="020B0504020202020204" pitchFamily="34" charset="0"/>
            </a:endParaRPr>
          </a:p>
        </p:txBody>
      </p:sp>
    </p:spTree>
    <p:extLst>
      <p:ext uri="{BB962C8B-B14F-4D97-AF65-F5344CB8AC3E}">
        <p14:creationId xmlns:p14="http://schemas.microsoft.com/office/powerpoint/2010/main" val="4474681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vsebine 3">
            <a:extLst>
              <a:ext uri="{FF2B5EF4-FFF2-40B4-BE49-F238E27FC236}">
                <a16:creationId xmlns:a16="http://schemas.microsoft.com/office/drawing/2014/main" id="{1C7D3156-7438-4AFB-B2A3-5144E2E09D32}"/>
              </a:ext>
            </a:extLst>
          </p:cNvPr>
          <p:cNvSpPr>
            <a:spLocks noGrp="1"/>
          </p:cNvSpPr>
          <p:nvPr>
            <p:ph sz="half" idx="2"/>
          </p:nvPr>
        </p:nvSpPr>
        <p:spPr>
          <a:xfrm>
            <a:off x="1020690" y="2894488"/>
            <a:ext cx="4876344" cy="1477488"/>
          </a:xfrm>
        </p:spPr>
        <p:txBody>
          <a:bodyPr>
            <a:normAutofit fontScale="92500"/>
          </a:bodyPr>
          <a:lstStyle/>
          <a:p>
            <a:pPr>
              <a:buFont typeface="Wingdings" panose="05000000000000000000" pitchFamily="2" charset="2"/>
              <a:buChar char="v"/>
            </a:pPr>
            <a:r>
              <a:rPr lang="sl-SI" sz="1400" dirty="0">
                <a:solidFill>
                  <a:schemeClr val="tx1"/>
                </a:solidFill>
                <a:effectLst/>
                <a:latin typeface="+mj-lt"/>
              </a:rPr>
              <a:t>Predvidoma delež sofinanciranja SSRS </a:t>
            </a:r>
          </a:p>
          <a:p>
            <a:pPr marL="699750" lvl="1" indent="-285750">
              <a:spcAft>
                <a:spcPts val="0"/>
              </a:spcAft>
              <a:buFont typeface="Wingdings" panose="05000000000000000000" pitchFamily="2" charset="2"/>
              <a:buChar char="v"/>
            </a:pPr>
            <a:r>
              <a:rPr lang="sl-SI" sz="1400" b="1" u="sng" dirty="0">
                <a:solidFill>
                  <a:schemeClr val="tx1"/>
                </a:solidFill>
                <a:effectLst/>
                <a:latin typeface="+mj-lt"/>
              </a:rPr>
              <a:t>do največ 50 % obračunske vrednosti celotne investicije</a:t>
            </a:r>
            <a:r>
              <a:rPr lang="sl-SI" sz="1400" dirty="0">
                <a:solidFill>
                  <a:schemeClr val="tx1"/>
                </a:solidFill>
                <a:effectLst/>
                <a:latin typeface="+mj-lt"/>
              </a:rPr>
              <a:t>, ob upoštevanju primernih vrednosti, </a:t>
            </a:r>
          </a:p>
          <a:p>
            <a:pPr marL="414000" lvl="1" indent="0">
              <a:spcAft>
                <a:spcPts val="0"/>
              </a:spcAft>
              <a:buNone/>
            </a:pPr>
            <a:r>
              <a:rPr lang="sl-SI" sz="1400" dirty="0">
                <a:solidFill>
                  <a:schemeClr val="tx1"/>
                </a:solidFill>
                <a:effectLst/>
                <a:latin typeface="+mj-lt"/>
              </a:rPr>
              <a:t>določenih v Preglednicah 1 do 4, točke 9 Programa ter uveljavljanja faktorjev korekcij iz točke 10</a:t>
            </a:r>
          </a:p>
        </p:txBody>
      </p:sp>
      <p:sp>
        <p:nvSpPr>
          <p:cNvPr id="6" name="Označba mesta vsebine 5">
            <a:extLst>
              <a:ext uri="{FF2B5EF4-FFF2-40B4-BE49-F238E27FC236}">
                <a16:creationId xmlns:a16="http://schemas.microsoft.com/office/drawing/2014/main" id="{47876650-67F3-4DF6-B786-18830D5EA71F}"/>
              </a:ext>
            </a:extLst>
          </p:cNvPr>
          <p:cNvSpPr>
            <a:spLocks noGrp="1"/>
          </p:cNvSpPr>
          <p:nvPr>
            <p:ph sz="quarter" idx="4"/>
          </p:nvPr>
        </p:nvSpPr>
        <p:spPr>
          <a:xfrm>
            <a:off x="6294968" y="2894488"/>
            <a:ext cx="4895330" cy="1477488"/>
          </a:xfrm>
        </p:spPr>
        <p:txBody>
          <a:bodyPr>
            <a:normAutofit fontScale="92500"/>
          </a:bodyPr>
          <a:lstStyle/>
          <a:p>
            <a:pPr>
              <a:spcAft>
                <a:spcPts val="0"/>
              </a:spcAft>
              <a:buFont typeface="Wingdings" panose="05000000000000000000" pitchFamily="2" charset="2"/>
              <a:buChar char="v"/>
            </a:pPr>
            <a:r>
              <a:rPr lang="sl-SI" sz="1400" dirty="0">
                <a:solidFill>
                  <a:schemeClr val="tx1"/>
                </a:solidFill>
                <a:effectLst/>
              </a:rPr>
              <a:t>SSRS vedno nastopa kot kupec po ceni, ki se določi na osnovi vloge prosilca in strokovne presoje SSRS, </a:t>
            </a:r>
          </a:p>
          <a:p>
            <a:pPr marL="414000" lvl="1" indent="0">
              <a:spcAft>
                <a:spcPts val="0"/>
              </a:spcAft>
              <a:buNone/>
            </a:pPr>
            <a:r>
              <a:rPr lang="sl-SI" sz="1400" b="1" u="sng" dirty="0">
                <a:solidFill>
                  <a:schemeClr val="tx1"/>
                </a:solidFill>
                <a:effectLst/>
              </a:rPr>
              <a:t>največ do primernih vrednosti </a:t>
            </a:r>
            <a:r>
              <a:rPr lang="sl-SI" sz="1400" dirty="0">
                <a:solidFill>
                  <a:schemeClr val="tx1"/>
                </a:solidFill>
                <a:effectLst/>
              </a:rPr>
              <a:t>opredeljenih v Preglednicah 1 do 4 ob upoštevanju upravičenih faktorjev korekcij iz točke 10.</a:t>
            </a:r>
          </a:p>
        </p:txBody>
      </p:sp>
      <p:grpSp>
        <p:nvGrpSpPr>
          <p:cNvPr id="2" name="Skupina 1">
            <a:extLst>
              <a:ext uri="{FF2B5EF4-FFF2-40B4-BE49-F238E27FC236}">
                <a16:creationId xmlns:a16="http://schemas.microsoft.com/office/drawing/2014/main" id="{D35C5377-7313-46D6-B407-697A6379D730}"/>
              </a:ext>
            </a:extLst>
          </p:cNvPr>
          <p:cNvGrpSpPr/>
          <p:nvPr/>
        </p:nvGrpSpPr>
        <p:grpSpPr>
          <a:xfrm>
            <a:off x="3074266" y="1860688"/>
            <a:ext cx="769191" cy="769191"/>
            <a:chOff x="3074266" y="1860688"/>
            <a:chExt cx="769191" cy="769191"/>
          </a:xfrm>
        </p:grpSpPr>
        <p:sp>
          <p:nvSpPr>
            <p:cNvPr id="16" name="Elipsa 15">
              <a:extLst>
                <a:ext uri="{FF2B5EF4-FFF2-40B4-BE49-F238E27FC236}">
                  <a16:creationId xmlns:a16="http://schemas.microsoft.com/office/drawing/2014/main" id="{25242045-57F5-44B3-9CFD-D53FBD836D73}"/>
                </a:ext>
              </a:extLst>
            </p:cNvPr>
            <p:cNvSpPr/>
            <p:nvPr/>
          </p:nvSpPr>
          <p:spPr>
            <a:xfrm>
              <a:off x="3074266" y="1860688"/>
              <a:ext cx="769191" cy="769191"/>
            </a:xfrm>
            <a:prstGeom prst="ellipse">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3" name="Grafika 2" descr="Tortni grafikon">
              <a:extLst>
                <a:ext uri="{FF2B5EF4-FFF2-40B4-BE49-F238E27FC236}">
                  <a16:creationId xmlns:a16="http://schemas.microsoft.com/office/drawing/2014/main" id="{DA720C05-F235-4B05-8AD5-667D8C37D968}"/>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85065" y="1974934"/>
              <a:ext cx="567723" cy="567723"/>
            </a:xfrm>
            <a:prstGeom prst="rect">
              <a:avLst/>
            </a:prstGeom>
          </p:spPr>
        </p:pic>
      </p:grpSp>
      <p:grpSp>
        <p:nvGrpSpPr>
          <p:cNvPr id="8" name="Skupina 7">
            <a:extLst>
              <a:ext uri="{FF2B5EF4-FFF2-40B4-BE49-F238E27FC236}">
                <a16:creationId xmlns:a16="http://schemas.microsoft.com/office/drawing/2014/main" id="{AE978357-A59A-4D78-B89D-106F292E14AD}"/>
              </a:ext>
            </a:extLst>
          </p:cNvPr>
          <p:cNvGrpSpPr/>
          <p:nvPr/>
        </p:nvGrpSpPr>
        <p:grpSpPr>
          <a:xfrm>
            <a:off x="8358037" y="1839551"/>
            <a:ext cx="769191" cy="769191"/>
            <a:chOff x="8358037" y="1839551"/>
            <a:chExt cx="769191" cy="769191"/>
          </a:xfrm>
        </p:grpSpPr>
        <p:sp>
          <p:nvSpPr>
            <p:cNvPr id="26" name="Elipsa 25">
              <a:extLst>
                <a:ext uri="{FF2B5EF4-FFF2-40B4-BE49-F238E27FC236}">
                  <a16:creationId xmlns:a16="http://schemas.microsoft.com/office/drawing/2014/main" id="{B0AD5E24-A372-4876-B828-B5DD6D1F8A94}"/>
                </a:ext>
              </a:extLst>
            </p:cNvPr>
            <p:cNvSpPr/>
            <p:nvPr/>
          </p:nvSpPr>
          <p:spPr>
            <a:xfrm>
              <a:off x="8358037" y="1839551"/>
              <a:ext cx="769191" cy="769191"/>
            </a:xfrm>
            <a:prstGeom prst="ellipse">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28" name="Grafika 27" descr="Rokovanje">
              <a:extLst>
                <a:ext uri="{FF2B5EF4-FFF2-40B4-BE49-F238E27FC236}">
                  <a16:creationId xmlns:a16="http://schemas.microsoft.com/office/drawing/2014/main" id="{D795881F-07FA-45DF-92B3-F85B989696B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33761" y="1949924"/>
              <a:ext cx="617742" cy="617742"/>
            </a:xfrm>
            <a:prstGeom prst="rect">
              <a:avLst/>
            </a:prstGeom>
          </p:spPr>
        </p:pic>
      </p:grpSp>
      <p:pic>
        <p:nvPicPr>
          <p:cNvPr id="12" name="Slika 11">
            <a:extLst>
              <a:ext uri="{FF2B5EF4-FFF2-40B4-BE49-F238E27FC236}">
                <a16:creationId xmlns:a16="http://schemas.microsoft.com/office/drawing/2014/main" id="{373F4573-8BF3-47EF-BF67-78EE867DFD8D}"/>
              </a:ext>
            </a:extLst>
          </p:cNvPr>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13" name="Naslov 1">
            <a:extLst>
              <a:ext uri="{FF2B5EF4-FFF2-40B4-BE49-F238E27FC236}">
                <a16:creationId xmlns:a16="http://schemas.microsoft.com/office/drawing/2014/main" id="{B6B48312-248F-4045-9F5A-0AA6B748CFC1}"/>
              </a:ext>
            </a:extLst>
          </p:cNvPr>
          <p:cNvSpPr txBox="1">
            <a:spLocks/>
          </p:cNvSpPr>
          <p:nvPr/>
        </p:nvSpPr>
        <p:spPr>
          <a:xfrm>
            <a:off x="662798" y="808571"/>
            <a:ext cx="10866401" cy="970450"/>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l-SI" sz="3200" b="1" dirty="0">
                <a:solidFill>
                  <a:srgbClr val="4F8528"/>
                </a:solidFill>
                <a:latin typeface="Century Gothic" panose="020B0502020202020204" pitchFamily="34" charset="0"/>
                <a:ea typeface="Ebrima" panose="02000000000000000000" pitchFamily="2" charset="0"/>
                <a:cs typeface="Ebrima" panose="02000000000000000000" pitchFamily="2" charset="0"/>
              </a:rPr>
              <a:t>VIŠINA SREDSTEV SOFINANCIRANJA PROJEKTA - SOINVESTITORSTVO</a:t>
            </a:r>
          </a:p>
        </p:txBody>
      </p:sp>
    </p:spTree>
    <p:extLst>
      <p:ext uri="{BB962C8B-B14F-4D97-AF65-F5344CB8AC3E}">
        <p14:creationId xmlns:p14="http://schemas.microsoft.com/office/powerpoint/2010/main" val="30287348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3F32CDAC-B822-4916-8D81-1BE14D3788F5}"/>
              </a:ext>
            </a:extLst>
          </p:cNvPr>
          <p:cNvSpPr>
            <a:spLocks noGrp="1"/>
          </p:cNvSpPr>
          <p:nvPr>
            <p:ph idx="1"/>
          </p:nvPr>
        </p:nvSpPr>
        <p:spPr>
          <a:xfrm>
            <a:off x="4051300" y="1754994"/>
            <a:ext cx="6401587" cy="4058751"/>
          </a:xfrm>
        </p:spPr>
        <p:txBody>
          <a:bodyPr>
            <a:noAutofit/>
          </a:bodyPr>
          <a:lstStyle/>
          <a:p>
            <a:pPr marL="322650" indent="-285750" algn="just">
              <a:spcAft>
                <a:spcPts val="0"/>
              </a:spcAft>
              <a:buFont typeface="Wingdings" panose="05000000000000000000" pitchFamily="2" charset="2"/>
              <a:buChar char="v"/>
            </a:pPr>
            <a:r>
              <a:rPr lang="sl-SI" sz="1200" dirty="0">
                <a:latin typeface="Century Gothic" panose="020B0502020202020204" pitchFamily="34" charset="0"/>
                <a:ea typeface="+mj-ea"/>
              </a:rPr>
              <a:t>izkazane potrebe po JNS in JNOS na osnovi projektov </a:t>
            </a:r>
          </a:p>
          <a:p>
            <a:pPr marL="322650" indent="-285750" algn="just">
              <a:spcAft>
                <a:spcPts val="0"/>
              </a:spcAft>
              <a:buFont typeface="Wingdings" panose="05000000000000000000" pitchFamily="2" charset="2"/>
              <a:buChar char="v"/>
            </a:pPr>
            <a:r>
              <a:rPr lang="sl-SI" sz="1200" dirty="0">
                <a:latin typeface="Century Gothic" panose="020B0502020202020204" pitchFamily="34" charset="0"/>
                <a:ea typeface="+mj-ea"/>
              </a:rPr>
              <a:t>pridobivanje posameznih JNS oz. JNOS ali kombinacijo obeh </a:t>
            </a:r>
          </a:p>
          <a:p>
            <a:pPr marL="36900" indent="0" algn="just">
              <a:spcAft>
                <a:spcPts val="0"/>
              </a:spcAft>
              <a:buNone/>
            </a:pPr>
            <a:endParaRPr lang="sl-SI" sz="1200" dirty="0">
              <a:latin typeface="Century Gothic" panose="020B0502020202020204" pitchFamily="34" charset="0"/>
              <a:ea typeface="+mj-ea"/>
            </a:endParaRPr>
          </a:p>
          <a:p>
            <a:pPr marL="36900" indent="0" algn="just">
              <a:spcAft>
                <a:spcPts val="0"/>
              </a:spcAft>
              <a:buNone/>
            </a:pPr>
            <a:endParaRPr lang="sl-SI" sz="1200" dirty="0">
              <a:latin typeface="Century Gothic" panose="020B0502020202020204" pitchFamily="34" charset="0"/>
              <a:ea typeface="+mj-ea"/>
            </a:endParaRPr>
          </a:p>
          <a:p>
            <a:pPr marL="322650" indent="-285750" algn="just">
              <a:spcAft>
                <a:spcPts val="0"/>
              </a:spcAft>
              <a:buFont typeface="Wingdings" panose="05000000000000000000" pitchFamily="2" charset="2"/>
              <a:buChar char="v"/>
            </a:pPr>
            <a:r>
              <a:rPr lang="sl-SI" sz="1200" dirty="0">
                <a:latin typeface="Century Gothic" panose="020B0502020202020204" pitchFamily="34" charset="0"/>
                <a:ea typeface="+mj-ea"/>
              </a:rPr>
              <a:t>gradnja: racionalna, tehnološko obvladljiva, iz trajnih materialov in proizvodov, ki omogočajo učinkovito in poceni vzdrževanje oz. ekonomsko upravičijo stroške investicijskega in rednega vzdrževanja</a:t>
            </a:r>
          </a:p>
          <a:p>
            <a:pPr marL="36900" indent="0" algn="just">
              <a:buNone/>
            </a:pPr>
            <a:endParaRPr lang="sl-SI" sz="1200" dirty="0">
              <a:latin typeface="Century Gothic" panose="020B0502020202020204" pitchFamily="34" charset="0"/>
              <a:ea typeface="+mj-ea"/>
            </a:endParaRPr>
          </a:p>
          <a:p>
            <a:pPr marL="36900" indent="0" algn="just">
              <a:buNone/>
            </a:pPr>
            <a:endParaRPr lang="sl-SI" sz="1200" dirty="0">
              <a:latin typeface="Century Gothic" panose="020B0502020202020204" pitchFamily="34" charset="0"/>
              <a:ea typeface="+mj-ea"/>
            </a:endParaRPr>
          </a:p>
          <a:p>
            <a:pPr marL="322650" indent="-285750" algn="just">
              <a:buFont typeface="Wingdings" panose="05000000000000000000" pitchFamily="2" charset="2"/>
              <a:buChar char="v"/>
            </a:pPr>
            <a:r>
              <a:rPr lang="sl-SI" sz="1200" dirty="0">
                <a:latin typeface="Century Gothic" panose="020B0502020202020204" pitchFamily="34" charset="0"/>
                <a:ea typeface="+mj-ea"/>
              </a:rPr>
              <a:t>skladno z DGD in PZI projektno dokumentacijo, pravnomočno GD </a:t>
            </a:r>
          </a:p>
          <a:p>
            <a:pPr marL="322650" indent="-285750" algn="just">
              <a:buFont typeface="Wingdings" panose="05000000000000000000" pitchFamily="2" charset="2"/>
              <a:buChar char="v"/>
            </a:pPr>
            <a:r>
              <a:rPr lang="sl-SI" sz="1200" dirty="0">
                <a:latin typeface="Century Gothic" panose="020B0502020202020204" pitchFamily="34" charset="0"/>
                <a:ea typeface="+mj-ea"/>
              </a:rPr>
              <a:t>pravili stroke, veljavnimi zakoni in nacionalnimi tehničnimi predpisi ter internimi tehničnimi pogoji in navodili SSRS </a:t>
            </a:r>
          </a:p>
          <a:p>
            <a:pPr marL="322650" indent="-285750" algn="just">
              <a:buFont typeface="Wingdings" panose="05000000000000000000" pitchFamily="2" charset="2"/>
              <a:buChar char="v"/>
            </a:pPr>
            <a:r>
              <a:rPr lang="sl-SI" sz="1200" dirty="0">
                <a:latin typeface="Century Gothic" panose="020B0502020202020204" pitchFamily="34" charset="0"/>
                <a:ea typeface="+mj-ea"/>
              </a:rPr>
              <a:t>materiali in proizvodi, ki ustrezajo veljavnim tehničnim specifikacijam (standardi in tehnična soglasja) in ob upoštevanju zadnjega stanja gradbene tehnike</a:t>
            </a:r>
          </a:p>
          <a:p>
            <a:pPr marL="36900" indent="0" algn="just">
              <a:buNone/>
            </a:pPr>
            <a:endParaRPr lang="sl-SI" sz="1200" dirty="0">
              <a:latin typeface="Century Gothic" panose="020B0502020202020204" pitchFamily="34" charset="0"/>
              <a:ea typeface="+mj-ea"/>
            </a:endParaRPr>
          </a:p>
          <a:p>
            <a:pPr marL="322650" indent="-285750" algn="just">
              <a:buFont typeface="Wingdings" panose="05000000000000000000" pitchFamily="2" charset="2"/>
              <a:buChar char="v"/>
            </a:pPr>
            <a:r>
              <a:rPr lang="sl-SI" sz="1200" dirty="0">
                <a:latin typeface="Century Gothic" panose="020B0502020202020204" pitchFamily="34" charset="0"/>
                <a:ea typeface="+mj-ea"/>
              </a:rPr>
              <a:t>projekt upošteva podnebne vplive in spremembe - doseganje ustrezne klimatske odpornosti stavb (poplave, neurja, temperaturne spremembe...)</a:t>
            </a:r>
          </a:p>
          <a:p>
            <a:pPr marL="322650" indent="-285750" algn="just">
              <a:buFont typeface="Wingdings" panose="05000000000000000000" pitchFamily="2" charset="2"/>
              <a:buChar char="v"/>
            </a:pPr>
            <a:endParaRPr lang="sl-SI" sz="1200" dirty="0">
              <a:latin typeface="Century Gothic" panose="020B0502020202020204" pitchFamily="34" charset="0"/>
              <a:ea typeface="+mj-ea"/>
            </a:endParaRPr>
          </a:p>
          <a:p>
            <a:pPr marL="322650" indent="-285750" algn="just">
              <a:spcBef>
                <a:spcPts val="0"/>
              </a:spcBef>
              <a:spcAft>
                <a:spcPts val="0"/>
              </a:spcAft>
              <a:buFont typeface="Wingdings" panose="05000000000000000000" pitchFamily="2" charset="2"/>
              <a:buChar char="v"/>
            </a:pPr>
            <a:r>
              <a:rPr lang="sl-SI" sz="1200" dirty="0">
                <a:latin typeface="Century Gothic" panose="020B0502020202020204" pitchFamily="34" charset="0"/>
                <a:ea typeface="+mj-ea"/>
              </a:rPr>
              <a:t>ustrezno število PM - na nivoju terena (prednostno) ali v objektu (kletna etaža objekta, garaža in druge oblike zagotavljanja parkiranja osebnih vozil)</a:t>
            </a:r>
          </a:p>
        </p:txBody>
      </p:sp>
      <p:pic>
        <p:nvPicPr>
          <p:cNvPr id="6" name="Grafika 5" descr="Dom">
            <a:extLst>
              <a:ext uri="{FF2B5EF4-FFF2-40B4-BE49-F238E27FC236}">
                <a16:creationId xmlns:a16="http://schemas.microsoft.com/office/drawing/2014/main" id="{9A722BC8-236B-44FC-86E2-F8B50E40AA8D}"/>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99692" y="2246212"/>
            <a:ext cx="559269" cy="538489"/>
          </a:xfrm>
          <a:prstGeom prst="rect">
            <a:avLst/>
          </a:prstGeom>
        </p:spPr>
      </p:pic>
      <p:pic>
        <p:nvPicPr>
          <p:cNvPr id="8" name="Grafika 7" descr="Žerjav">
            <a:extLst>
              <a:ext uri="{FF2B5EF4-FFF2-40B4-BE49-F238E27FC236}">
                <a16:creationId xmlns:a16="http://schemas.microsoft.com/office/drawing/2014/main" id="{1D0B1A65-03A1-4AD1-A75C-A6D4BF5B74B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58228" y="2045080"/>
            <a:ext cx="914400" cy="914400"/>
          </a:xfrm>
          <a:prstGeom prst="rect">
            <a:avLst/>
          </a:prstGeom>
        </p:spPr>
      </p:pic>
      <p:pic>
        <p:nvPicPr>
          <p:cNvPr id="12" name="Grafika 11" descr="Kontrolni seznam RTL">
            <a:extLst>
              <a:ext uri="{FF2B5EF4-FFF2-40B4-BE49-F238E27FC236}">
                <a16:creationId xmlns:a16="http://schemas.microsoft.com/office/drawing/2014/main" id="{1ED18A9E-A349-4B8D-A918-2D127DF898C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38489" y="3288360"/>
            <a:ext cx="816508" cy="816508"/>
          </a:xfrm>
          <a:prstGeom prst="rect">
            <a:avLst/>
          </a:prstGeom>
        </p:spPr>
      </p:pic>
      <p:pic>
        <p:nvPicPr>
          <p:cNvPr id="24" name="Grafika 23" descr="Visoka temperatura">
            <a:extLst>
              <a:ext uri="{FF2B5EF4-FFF2-40B4-BE49-F238E27FC236}">
                <a16:creationId xmlns:a16="http://schemas.microsoft.com/office/drawing/2014/main" id="{78577787-F9E6-46A2-BB20-52AFF0D3C37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99886" y="4562505"/>
            <a:ext cx="693715" cy="693715"/>
          </a:xfrm>
          <a:prstGeom prst="rect">
            <a:avLst/>
          </a:prstGeom>
        </p:spPr>
      </p:pic>
      <p:grpSp>
        <p:nvGrpSpPr>
          <p:cNvPr id="27" name="Skupina 26">
            <a:extLst>
              <a:ext uri="{FF2B5EF4-FFF2-40B4-BE49-F238E27FC236}">
                <a16:creationId xmlns:a16="http://schemas.microsoft.com/office/drawing/2014/main" id="{FBE7B42C-F67C-49AE-ABF2-6AA6277DC892}"/>
              </a:ext>
            </a:extLst>
          </p:cNvPr>
          <p:cNvGrpSpPr/>
          <p:nvPr/>
        </p:nvGrpSpPr>
        <p:grpSpPr>
          <a:xfrm>
            <a:off x="3205943" y="5529330"/>
            <a:ext cx="816508" cy="914400"/>
            <a:chOff x="1118125" y="5326381"/>
            <a:chExt cx="1335140" cy="1531619"/>
          </a:xfrm>
          <a:solidFill>
            <a:srgbClr val="4F8528"/>
          </a:solidFill>
        </p:grpSpPr>
        <p:pic>
          <p:nvPicPr>
            <p:cNvPr id="20" name="Grafika 19" descr="Avto">
              <a:extLst>
                <a:ext uri="{FF2B5EF4-FFF2-40B4-BE49-F238E27FC236}">
                  <a16:creationId xmlns:a16="http://schemas.microsoft.com/office/drawing/2014/main" id="{F677158B-34E0-4E0C-A552-783BD14D538C}"/>
                </a:ext>
              </a:extLst>
            </p:cNvPr>
            <p:cNvPicPr>
              <a:picLocks noChangeAspect="1"/>
            </p:cNvPicPr>
            <p:nvPr/>
          </p:nvPicPr>
          <p:blipFill>
            <a:blip r:embed="rId10" cstate="screen">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18125" y="5326381"/>
              <a:ext cx="754379" cy="754379"/>
            </a:xfrm>
            <a:prstGeom prst="rect">
              <a:avLst/>
            </a:prstGeom>
          </p:spPr>
        </p:pic>
        <p:pic>
          <p:nvPicPr>
            <p:cNvPr id="25" name="Grafika 24" descr="Avto">
              <a:extLst>
                <a:ext uri="{FF2B5EF4-FFF2-40B4-BE49-F238E27FC236}">
                  <a16:creationId xmlns:a16="http://schemas.microsoft.com/office/drawing/2014/main" id="{0750E93D-E55E-4C83-9E60-A20178C1E5F6}"/>
                </a:ext>
              </a:extLst>
            </p:cNvPr>
            <p:cNvPicPr>
              <a:picLocks noChangeAspect="1"/>
            </p:cNvPicPr>
            <p:nvPr/>
          </p:nvPicPr>
          <p:blipFill>
            <a:blip r:embed="rId10" cstate="screen">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88815" y="5710809"/>
              <a:ext cx="754379" cy="754379"/>
            </a:xfrm>
            <a:prstGeom prst="rect">
              <a:avLst/>
            </a:prstGeom>
          </p:spPr>
        </p:pic>
        <p:pic>
          <p:nvPicPr>
            <p:cNvPr id="26" name="Grafika 25" descr="Avto">
              <a:extLst>
                <a:ext uri="{FF2B5EF4-FFF2-40B4-BE49-F238E27FC236}">
                  <a16:creationId xmlns:a16="http://schemas.microsoft.com/office/drawing/2014/main" id="{A1EAC784-C36F-4F98-AD95-59FF98D07745}"/>
                </a:ext>
              </a:extLst>
            </p:cNvPr>
            <p:cNvPicPr>
              <a:picLocks noChangeAspect="1"/>
            </p:cNvPicPr>
            <p:nvPr/>
          </p:nvPicPr>
          <p:blipFill>
            <a:blip r:embed="rId10" cstate="screen">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698886" y="6103621"/>
              <a:ext cx="754379" cy="754379"/>
            </a:xfrm>
            <a:prstGeom prst="rect">
              <a:avLst/>
            </a:prstGeom>
          </p:spPr>
        </p:pic>
      </p:grpSp>
      <p:sp>
        <p:nvSpPr>
          <p:cNvPr id="28" name="Naslov 1">
            <a:extLst>
              <a:ext uri="{FF2B5EF4-FFF2-40B4-BE49-F238E27FC236}">
                <a16:creationId xmlns:a16="http://schemas.microsoft.com/office/drawing/2014/main" id="{1F553511-2A70-43AA-8797-1255162D4907}"/>
              </a:ext>
            </a:extLst>
          </p:cNvPr>
          <p:cNvSpPr txBox="1">
            <a:spLocks/>
          </p:cNvSpPr>
          <p:nvPr/>
        </p:nvSpPr>
        <p:spPr>
          <a:xfrm>
            <a:off x="662799" y="385726"/>
            <a:ext cx="10866401" cy="97045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sl-SI" b="1" dirty="0">
              <a:solidFill>
                <a:srgbClr val="4F8528"/>
              </a:solidFill>
              <a:latin typeface="Century Gothic" panose="020B0502020202020204" pitchFamily="34" charset="0"/>
            </a:endParaRPr>
          </a:p>
        </p:txBody>
      </p:sp>
      <p:pic>
        <p:nvPicPr>
          <p:cNvPr id="13" name="Slika 12">
            <a:extLst>
              <a:ext uri="{FF2B5EF4-FFF2-40B4-BE49-F238E27FC236}">
                <a16:creationId xmlns:a16="http://schemas.microsoft.com/office/drawing/2014/main" id="{EC57979C-5FE7-42DD-92DE-9A5BFA6E6928}"/>
              </a:ext>
            </a:extLst>
          </p:cNvPr>
          <p:cNvPicPr>
            <a:picLocks noChangeAspect="1"/>
          </p:cNvPicPr>
          <p:nvPr/>
        </p:nvPicPr>
        <p:blipFill>
          <a:blip r:embed="rId1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14" name="Naslov 1">
            <a:extLst>
              <a:ext uri="{FF2B5EF4-FFF2-40B4-BE49-F238E27FC236}">
                <a16:creationId xmlns:a16="http://schemas.microsoft.com/office/drawing/2014/main" id="{DDAD920C-D416-4B1D-92D5-D5A7ED1263C5}"/>
              </a:ext>
            </a:extLst>
          </p:cNvPr>
          <p:cNvSpPr>
            <a:spLocks noGrp="1"/>
          </p:cNvSpPr>
          <p:nvPr>
            <p:ph type="title"/>
          </p:nvPr>
        </p:nvSpPr>
        <p:spPr>
          <a:xfrm>
            <a:off x="662798" y="808571"/>
            <a:ext cx="10866401" cy="970450"/>
          </a:xfrm>
        </p:spPr>
        <p:txBody>
          <a:bodyPr>
            <a:noAutofit/>
          </a:bodyPr>
          <a:lstStyle/>
          <a:p>
            <a:pPr algn="ctr"/>
            <a:r>
              <a:rPr lang="sl-SI" sz="3200" b="1" dirty="0">
                <a:solidFill>
                  <a:srgbClr val="4F8528"/>
                </a:solidFill>
                <a:latin typeface="Century Gothic" panose="020B0502020202020204" pitchFamily="34" charset="0"/>
                <a:ea typeface="Ebrima" panose="02000000000000000000" pitchFamily="2" charset="0"/>
                <a:cs typeface="Ebrima" panose="02000000000000000000" pitchFamily="2" charset="0"/>
              </a:rPr>
              <a:t>NAMEN IN POGOJI DODELITVE SREDSTEV SOFINANCIRANJE - SOINVESTITORSTVO</a:t>
            </a:r>
            <a:endParaRPr lang="sl-SI" sz="3200" b="1" dirty="0">
              <a:solidFill>
                <a:srgbClr val="4F8528"/>
              </a:solidFill>
              <a:latin typeface="Century Gothic" panose="020B0502020202020204" pitchFamily="34" charset="0"/>
            </a:endParaRPr>
          </a:p>
        </p:txBody>
      </p:sp>
    </p:spTree>
    <p:extLst>
      <p:ext uri="{BB962C8B-B14F-4D97-AF65-F5344CB8AC3E}">
        <p14:creationId xmlns:p14="http://schemas.microsoft.com/office/powerpoint/2010/main" val="9378173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24819A5-D41B-4A2D-B33B-ED31087F5890}"/>
              </a:ext>
            </a:extLst>
          </p:cNvPr>
          <p:cNvSpPr>
            <a:spLocks noGrp="1"/>
          </p:cNvSpPr>
          <p:nvPr>
            <p:ph type="title"/>
          </p:nvPr>
        </p:nvSpPr>
        <p:spPr>
          <a:xfrm>
            <a:off x="582481" y="1136382"/>
            <a:ext cx="10866401" cy="970450"/>
          </a:xfrm>
        </p:spPr>
        <p:txBody>
          <a:bodyPr>
            <a:noAutofit/>
          </a:bodyPr>
          <a:lstStyle/>
          <a:p>
            <a:pPr algn="ctr"/>
            <a:r>
              <a:rPr lang="sl-SI" sz="4400" b="1" dirty="0">
                <a:solidFill>
                  <a:srgbClr val="4F8528"/>
                </a:solidFill>
                <a:latin typeface="Century Gothic" panose="020B0502020202020204" pitchFamily="34" charset="0"/>
                <a:ea typeface="Ebrima" panose="02000000000000000000" pitchFamily="2" charset="0"/>
                <a:cs typeface="Ebrima" panose="02000000000000000000" pitchFamily="2" charset="0"/>
              </a:rPr>
              <a:t>POGODBA O SOINVESTIRANJU, PRODAJNA POGODBA</a:t>
            </a:r>
          </a:p>
        </p:txBody>
      </p:sp>
      <p:sp>
        <p:nvSpPr>
          <p:cNvPr id="3" name="Označba mesta vsebine 2">
            <a:extLst>
              <a:ext uri="{FF2B5EF4-FFF2-40B4-BE49-F238E27FC236}">
                <a16:creationId xmlns:a16="http://schemas.microsoft.com/office/drawing/2014/main" id="{3F32CDAC-B822-4916-8D81-1BE14D3788F5}"/>
              </a:ext>
            </a:extLst>
          </p:cNvPr>
          <p:cNvSpPr>
            <a:spLocks noGrp="1"/>
          </p:cNvSpPr>
          <p:nvPr>
            <p:ph idx="1"/>
          </p:nvPr>
        </p:nvSpPr>
        <p:spPr>
          <a:xfrm>
            <a:off x="2787343" y="2269789"/>
            <a:ext cx="8515535" cy="4351472"/>
          </a:xfrm>
        </p:spPr>
        <p:txBody>
          <a:bodyPr>
            <a:noAutofit/>
          </a:bodyPr>
          <a:lstStyle/>
          <a:p>
            <a:pPr>
              <a:buFont typeface="Wingdings" panose="05000000000000000000" pitchFamily="2" charset="2"/>
              <a:buChar char="v"/>
            </a:pPr>
            <a:r>
              <a:rPr lang="sl-SI" sz="1150" dirty="0">
                <a:latin typeface="Century Gothic" panose="020B0502020202020204" pitchFamily="34" charset="0"/>
              </a:rPr>
              <a:t>p</a:t>
            </a:r>
            <a:r>
              <a:rPr lang="sl-SI" sz="1150" dirty="0">
                <a:effectLst/>
                <a:latin typeface="Century Gothic" panose="020B0502020202020204" pitchFamily="34" charset="0"/>
              </a:rPr>
              <a:t>ogodba o </a:t>
            </a:r>
            <a:r>
              <a:rPr lang="sl-SI" sz="1150" dirty="0" err="1">
                <a:effectLst/>
                <a:latin typeface="Century Gothic" panose="020B0502020202020204" pitchFamily="34" charset="0"/>
              </a:rPr>
              <a:t>soinvestiranju</a:t>
            </a:r>
            <a:r>
              <a:rPr lang="sl-SI" sz="1150" dirty="0">
                <a:effectLst/>
                <a:latin typeface="Century Gothic" panose="020B0502020202020204" pitchFamily="34" charset="0"/>
              </a:rPr>
              <a:t> projekta </a:t>
            </a:r>
            <a:r>
              <a:rPr lang="sl-SI" sz="1150" dirty="0">
                <a:latin typeface="Century Gothic" panose="020B0502020202020204" pitchFamily="34" charset="0"/>
              </a:rPr>
              <a:t>in prodajna pogodba </a:t>
            </a:r>
            <a:endParaRPr lang="sl-SI" sz="1150" dirty="0">
              <a:effectLst/>
              <a:latin typeface="Century Gothic" panose="020B0502020202020204" pitchFamily="34" charset="0"/>
            </a:endParaRPr>
          </a:p>
          <a:p>
            <a:pPr marL="68580" indent="0">
              <a:buNone/>
            </a:pPr>
            <a:endParaRPr lang="sl-SI" sz="1150" dirty="0">
              <a:latin typeface="Century Gothic" panose="020B0502020202020204" pitchFamily="34" charset="0"/>
            </a:endParaRPr>
          </a:p>
          <a:p>
            <a:pPr>
              <a:buFont typeface="Wingdings" panose="05000000000000000000" pitchFamily="2" charset="2"/>
              <a:buChar char="v"/>
            </a:pPr>
            <a:r>
              <a:rPr lang="sl-SI" sz="1150" dirty="0">
                <a:latin typeface="Century Gothic" panose="020B0502020202020204" pitchFamily="34" charset="0"/>
              </a:rPr>
              <a:t>č</a:t>
            </a:r>
            <a:r>
              <a:rPr lang="sl-SI" sz="1150" dirty="0">
                <a:effectLst/>
                <a:latin typeface="Century Gothic" panose="020B0502020202020204" pitchFamily="34" charset="0"/>
              </a:rPr>
              <a:t>e prosilec praviloma v 5 mesecih po sklenitvi pogodbe o </a:t>
            </a:r>
            <a:r>
              <a:rPr lang="sl-SI" sz="1150" dirty="0" err="1">
                <a:effectLst/>
                <a:latin typeface="Century Gothic" panose="020B0502020202020204" pitchFamily="34" charset="0"/>
              </a:rPr>
              <a:t>soinvestiranju</a:t>
            </a:r>
            <a:r>
              <a:rPr lang="sl-SI" sz="1150" dirty="0">
                <a:effectLst/>
                <a:latin typeface="Century Gothic" panose="020B0502020202020204" pitchFamily="34" charset="0"/>
              </a:rPr>
              <a:t> ne začne gradnje (sklenjena gradbena pogodba z izbranim izvajalcem oz. podizvajalci) oz. ni sklenjena prodajna pogodba za nakup JNS in JNOS in ustreznega števila PM, se šteje, da je prosilec od namere odstopil (SSRS prost vseh obveznosti)</a:t>
            </a:r>
          </a:p>
          <a:p>
            <a:pPr>
              <a:buFont typeface="Wingdings" panose="05000000000000000000" pitchFamily="2" charset="2"/>
              <a:buChar char="v"/>
            </a:pPr>
            <a:endParaRPr lang="sl-SI" sz="1150" dirty="0">
              <a:effectLst/>
              <a:latin typeface="Century Gothic" panose="020B0502020202020204" pitchFamily="34" charset="0"/>
            </a:endParaRPr>
          </a:p>
          <a:p>
            <a:pPr>
              <a:buFont typeface="Wingdings" panose="05000000000000000000" pitchFamily="2" charset="2"/>
              <a:buChar char="v"/>
            </a:pPr>
            <a:r>
              <a:rPr lang="sl-SI" sz="1150" dirty="0">
                <a:latin typeface="Century Gothic" panose="020B0502020202020204" pitchFamily="34" charset="0"/>
              </a:rPr>
              <a:t>p</a:t>
            </a:r>
            <a:r>
              <a:rPr lang="sl-SI" sz="1150" dirty="0">
                <a:effectLst/>
                <a:latin typeface="Century Gothic" panose="020B0502020202020204" pitchFamily="34" charset="0"/>
              </a:rPr>
              <a:t>rodajna pogodba za nakup JNS in JNOS s strani SSRS se sklepa na podlagi potrjene PZI dokumentacije in sklenjene gradbene pogodbe</a:t>
            </a:r>
            <a:r>
              <a:rPr lang="sl-SI" sz="1150" dirty="0">
                <a:latin typeface="Century Gothic" panose="020B0502020202020204" pitchFamily="34" charset="0"/>
              </a:rPr>
              <a:t> (</a:t>
            </a:r>
            <a:r>
              <a:rPr lang="sl-SI" sz="1150" dirty="0">
                <a:effectLst/>
                <a:latin typeface="Century Gothic" panose="020B0502020202020204" pitchFamily="34" charset="0"/>
              </a:rPr>
              <a:t>ponovno določi vrednosti nakupa, vključno s korekcijami (E1, E2, E3) in morebitnim dodatnim korektivom</a:t>
            </a:r>
            <a:r>
              <a:rPr lang="sl-SI" sz="1150" dirty="0">
                <a:latin typeface="Century Gothic" panose="020B0502020202020204" pitchFamily="34" charset="0"/>
              </a:rPr>
              <a:t>)</a:t>
            </a:r>
            <a:r>
              <a:rPr lang="sl-SI" sz="1150" dirty="0">
                <a:effectLst/>
                <a:latin typeface="Century Gothic" panose="020B0502020202020204" pitchFamily="34" charset="0"/>
              </a:rPr>
              <a:t> </a:t>
            </a:r>
          </a:p>
          <a:p>
            <a:pPr>
              <a:buFont typeface="Wingdings" panose="05000000000000000000" pitchFamily="2" charset="2"/>
              <a:buChar char="v"/>
            </a:pPr>
            <a:endParaRPr lang="sl-SI" sz="1150" dirty="0">
              <a:effectLst/>
              <a:latin typeface="Century Gothic" panose="020B0502020202020204" pitchFamily="34" charset="0"/>
            </a:endParaRPr>
          </a:p>
          <a:p>
            <a:pPr>
              <a:buFont typeface="Wingdings" panose="05000000000000000000" pitchFamily="2" charset="2"/>
              <a:buChar char="v"/>
            </a:pPr>
            <a:r>
              <a:rPr lang="sl-SI" sz="1150" dirty="0">
                <a:effectLst/>
                <a:latin typeface="Century Gothic" panose="020B0502020202020204" pitchFamily="34" charset="0"/>
              </a:rPr>
              <a:t>Glede na navedena dejstva si SSRS pridržuje pravico, da:</a:t>
            </a:r>
          </a:p>
          <a:p>
            <a:pPr marL="1005750" lvl="2" indent="-285750">
              <a:buFont typeface="Wingdings" panose="05000000000000000000" pitchFamily="2" charset="2"/>
              <a:buChar char="§"/>
            </a:pPr>
            <a:r>
              <a:rPr lang="sl-SI" sz="1150" dirty="0">
                <a:effectLst/>
                <a:latin typeface="Century Gothic" panose="020B0502020202020204" pitchFamily="34" charset="0"/>
              </a:rPr>
              <a:t>Možnost izjeme podaljšanja roka (ne daljše od 2 mesecev) – ustrezna dokazila objektivnih razlogov </a:t>
            </a:r>
          </a:p>
          <a:p>
            <a:pPr marL="1005750" lvl="2" indent="-285750">
              <a:buFont typeface="Wingdings" panose="05000000000000000000" pitchFamily="2" charset="2"/>
              <a:buChar char="§"/>
            </a:pPr>
            <a:r>
              <a:rPr lang="sl-SI" sz="1150" dirty="0">
                <a:effectLst/>
                <a:latin typeface="Century Gothic" panose="020B0502020202020204" pitchFamily="34" charset="0"/>
              </a:rPr>
              <a:t>soinvestitorstvo, model 1, projekt, ki se bo izvajal po modelu JN »projektiranje in gradnja«, se rok lahko dodatno podaljša za čas izdelave PZI dokumentacije </a:t>
            </a:r>
          </a:p>
          <a:p>
            <a:pPr marL="1005750" lvl="2" indent="-285750">
              <a:buFont typeface="Wingdings" panose="05000000000000000000" pitchFamily="2" charset="2"/>
              <a:buChar char="§"/>
            </a:pPr>
            <a:r>
              <a:rPr lang="sl-SI" sz="1150" dirty="0">
                <a:effectLst/>
                <a:latin typeface="Century Gothic" panose="020B0502020202020204" pitchFamily="34" charset="0"/>
              </a:rPr>
              <a:t>ne pristopi k podpisu prodajne pogodbe  - če je projekt neprimeren in ni v skladu z pogoji programa in veljavnimi predpisi in v razumno primernem roku ni mogoče doseči ustreznih gradbeno-tehničnih izboljšav</a:t>
            </a:r>
          </a:p>
        </p:txBody>
      </p:sp>
      <p:grpSp>
        <p:nvGrpSpPr>
          <p:cNvPr id="5" name="Skupina 4">
            <a:extLst>
              <a:ext uri="{FF2B5EF4-FFF2-40B4-BE49-F238E27FC236}">
                <a16:creationId xmlns:a16="http://schemas.microsoft.com/office/drawing/2014/main" id="{3E3538CE-2D8D-486A-B2B5-DBFB65948AC0}"/>
              </a:ext>
            </a:extLst>
          </p:cNvPr>
          <p:cNvGrpSpPr/>
          <p:nvPr/>
        </p:nvGrpSpPr>
        <p:grpSpPr>
          <a:xfrm>
            <a:off x="813052" y="2731629"/>
            <a:ext cx="1974293" cy="2085621"/>
            <a:chOff x="813052" y="2731629"/>
            <a:chExt cx="1974293" cy="2085621"/>
          </a:xfrm>
        </p:grpSpPr>
        <p:sp>
          <p:nvSpPr>
            <p:cNvPr id="14" name="Elipsa 13">
              <a:extLst>
                <a:ext uri="{FF2B5EF4-FFF2-40B4-BE49-F238E27FC236}">
                  <a16:creationId xmlns:a16="http://schemas.microsoft.com/office/drawing/2014/main" id="{FEDB8F3D-8B82-42A0-837F-9EECBE488978}"/>
                </a:ext>
              </a:extLst>
            </p:cNvPr>
            <p:cNvSpPr/>
            <p:nvPr/>
          </p:nvSpPr>
          <p:spPr>
            <a:xfrm>
              <a:off x="813052" y="2731629"/>
              <a:ext cx="1974293" cy="1974293"/>
            </a:xfrm>
            <a:prstGeom prst="ellipse">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5" name="Grafika 14" descr="Pogodba">
              <a:extLst>
                <a:ext uri="{FF2B5EF4-FFF2-40B4-BE49-F238E27FC236}">
                  <a16:creationId xmlns:a16="http://schemas.microsoft.com/office/drawing/2014/main" id="{0819B5AC-CF9B-45EA-8DB7-D546F3BB10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2589" y="3010773"/>
              <a:ext cx="854002" cy="854002"/>
            </a:xfrm>
            <a:prstGeom prst="rect">
              <a:avLst/>
            </a:prstGeom>
          </p:spPr>
        </p:pic>
        <p:pic>
          <p:nvPicPr>
            <p:cNvPr id="16" name="Grafika 15" descr="Rokovanje">
              <a:extLst>
                <a:ext uri="{FF2B5EF4-FFF2-40B4-BE49-F238E27FC236}">
                  <a16:creationId xmlns:a16="http://schemas.microsoft.com/office/drawing/2014/main" id="{F53D4505-86FD-425B-A903-F4DA5ADA60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0941" y="3538736"/>
              <a:ext cx="1278513" cy="1278514"/>
            </a:xfrm>
            <a:prstGeom prst="rect">
              <a:avLst/>
            </a:prstGeom>
          </p:spPr>
        </p:pic>
      </p:grpSp>
      <p:pic>
        <p:nvPicPr>
          <p:cNvPr id="9" name="Slika 8">
            <a:extLst>
              <a:ext uri="{FF2B5EF4-FFF2-40B4-BE49-F238E27FC236}">
                <a16:creationId xmlns:a16="http://schemas.microsoft.com/office/drawing/2014/main" id="{7E72C873-B682-4342-B0D1-543089961DE5}"/>
              </a:ext>
            </a:extLst>
          </p:cNvPr>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Tree>
    <p:extLst>
      <p:ext uri="{BB962C8B-B14F-4D97-AF65-F5344CB8AC3E}">
        <p14:creationId xmlns:p14="http://schemas.microsoft.com/office/powerpoint/2010/main" val="19386901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ravokotnik: zaokroženi vogali 13">
            <a:extLst>
              <a:ext uri="{FF2B5EF4-FFF2-40B4-BE49-F238E27FC236}">
                <a16:creationId xmlns:a16="http://schemas.microsoft.com/office/drawing/2014/main" id="{546BA864-20A1-4637-8A60-801B7E6DE4C1}"/>
              </a:ext>
            </a:extLst>
          </p:cNvPr>
          <p:cNvSpPr/>
          <p:nvPr/>
        </p:nvSpPr>
        <p:spPr>
          <a:xfrm>
            <a:off x="7911631" y="2063218"/>
            <a:ext cx="1691640" cy="544884"/>
          </a:xfrm>
          <a:prstGeom prst="roundRect">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3" name="Pravokotnik: zaokroženi vogali 12">
            <a:extLst>
              <a:ext uri="{FF2B5EF4-FFF2-40B4-BE49-F238E27FC236}">
                <a16:creationId xmlns:a16="http://schemas.microsoft.com/office/drawing/2014/main" id="{9FD09C2A-F305-4630-9646-E1CE5FF28D6C}"/>
              </a:ext>
            </a:extLst>
          </p:cNvPr>
          <p:cNvSpPr/>
          <p:nvPr/>
        </p:nvSpPr>
        <p:spPr>
          <a:xfrm>
            <a:off x="2697480" y="2063218"/>
            <a:ext cx="1691640" cy="544884"/>
          </a:xfrm>
          <a:prstGeom prst="roundRect">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3" name="Označba mesta besedila 2">
            <a:extLst>
              <a:ext uri="{FF2B5EF4-FFF2-40B4-BE49-F238E27FC236}">
                <a16:creationId xmlns:a16="http://schemas.microsoft.com/office/drawing/2014/main" id="{1382C72E-F141-4BED-BCD4-3C20F6936D0A}"/>
              </a:ext>
            </a:extLst>
          </p:cNvPr>
          <p:cNvSpPr>
            <a:spLocks noGrp="1"/>
          </p:cNvSpPr>
          <p:nvPr>
            <p:ph type="body" idx="1"/>
          </p:nvPr>
        </p:nvSpPr>
        <p:spPr>
          <a:xfrm>
            <a:off x="2896902" y="2003077"/>
            <a:ext cx="1249648" cy="544884"/>
          </a:xfrm>
        </p:spPr>
        <p:txBody>
          <a:bodyPr/>
          <a:lstStyle/>
          <a:p>
            <a:pPr>
              <a:spcBef>
                <a:spcPts val="0"/>
              </a:spcBef>
              <a:spcAft>
                <a:spcPts val="0"/>
              </a:spcAft>
            </a:pPr>
            <a:r>
              <a:rPr lang="sl-SI" sz="2000" dirty="0">
                <a:solidFill>
                  <a:schemeClr val="bg1"/>
                </a:solidFill>
                <a:effectLst>
                  <a:outerShdw blurRad="38100" dist="38100" dir="2700000" algn="tl">
                    <a:srgbClr val="000000">
                      <a:alpha val="43137"/>
                    </a:srgbClr>
                  </a:outerShdw>
                </a:effectLst>
                <a:latin typeface="+mj-lt"/>
              </a:rPr>
              <a:t>MODEL I </a:t>
            </a:r>
          </a:p>
        </p:txBody>
      </p:sp>
      <p:sp>
        <p:nvSpPr>
          <p:cNvPr id="4" name="Označba mesta vsebine 3">
            <a:extLst>
              <a:ext uri="{FF2B5EF4-FFF2-40B4-BE49-F238E27FC236}">
                <a16:creationId xmlns:a16="http://schemas.microsoft.com/office/drawing/2014/main" id="{E6032785-2EC2-4277-B0FF-5E7C0026D635}"/>
              </a:ext>
            </a:extLst>
          </p:cNvPr>
          <p:cNvSpPr>
            <a:spLocks noGrp="1"/>
          </p:cNvSpPr>
          <p:nvPr>
            <p:ph sz="half" idx="2"/>
          </p:nvPr>
        </p:nvSpPr>
        <p:spPr>
          <a:xfrm>
            <a:off x="1125448" y="2864690"/>
            <a:ext cx="4876344" cy="1614092"/>
          </a:xfrm>
        </p:spPr>
        <p:txBody>
          <a:bodyPr>
            <a:normAutofit/>
          </a:bodyPr>
          <a:lstStyle/>
          <a:p>
            <a:pPr>
              <a:buFont typeface="Wingdings" panose="05000000000000000000" pitchFamily="2" charset="2"/>
              <a:buChar char="v"/>
            </a:pPr>
            <a:r>
              <a:rPr lang="sl-SI" sz="1400" dirty="0">
                <a:solidFill>
                  <a:schemeClr val="tx1"/>
                </a:solidFill>
                <a:effectLst/>
                <a:latin typeface="Century Gothic" panose="020B0502020202020204" pitchFamily="34" charset="0"/>
              </a:rPr>
              <a:t>prosilec je investitor gradnje,</a:t>
            </a:r>
          </a:p>
          <a:p>
            <a:pPr>
              <a:buFont typeface="Wingdings" panose="05000000000000000000" pitchFamily="2" charset="2"/>
              <a:buChar char="v"/>
            </a:pPr>
            <a:r>
              <a:rPr lang="sl-SI" sz="1400" dirty="0">
                <a:solidFill>
                  <a:schemeClr val="tx1"/>
                </a:solidFill>
                <a:effectLst/>
                <a:latin typeface="Century Gothic" panose="020B0502020202020204" pitchFamily="34" charset="0"/>
              </a:rPr>
              <a:t>pogodbene stranke: prosilec in SSRS</a:t>
            </a:r>
          </a:p>
          <a:p>
            <a:endParaRPr lang="sl-SI" dirty="0">
              <a:solidFill>
                <a:schemeClr val="tx1"/>
              </a:solidFill>
            </a:endParaRPr>
          </a:p>
        </p:txBody>
      </p:sp>
      <p:sp>
        <p:nvSpPr>
          <p:cNvPr id="6" name="Označba mesta vsebine 5">
            <a:extLst>
              <a:ext uri="{FF2B5EF4-FFF2-40B4-BE49-F238E27FC236}">
                <a16:creationId xmlns:a16="http://schemas.microsoft.com/office/drawing/2014/main" id="{3851B41C-2286-425E-AD84-C9F0ADA81E63}"/>
              </a:ext>
            </a:extLst>
          </p:cNvPr>
          <p:cNvSpPr>
            <a:spLocks noGrp="1"/>
          </p:cNvSpPr>
          <p:nvPr>
            <p:ph sz="quarter" idx="4"/>
          </p:nvPr>
        </p:nvSpPr>
        <p:spPr>
          <a:xfrm>
            <a:off x="6330106" y="2864690"/>
            <a:ext cx="4895330" cy="2226389"/>
          </a:xfrm>
        </p:spPr>
        <p:txBody>
          <a:bodyPr>
            <a:normAutofit/>
          </a:bodyPr>
          <a:lstStyle/>
          <a:p>
            <a:pPr>
              <a:buFont typeface="Wingdings" panose="05000000000000000000" pitchFamily="2" charset="2"/>
              <a:buChar char="v"/>
            </a:pPr>
            <a:r>
              <a:rPr lang="sl-SI" sz="1400" dirty="0">
                <a:solidFill>
                  <a:schemeClr val="tx1"/>
                </a:solidFill>
                <a:effectLst/>
                <a:latin typeface="Century Gothic" panose="020B0502020202020204" pitchFamily="34" charset="0"/>
              </a:rPr>
              <a:t>prosilec in SSRS izvedeta nakup JNS in JNOS s PM od investitorja gradnje, 	</a:t>
            </a:r>
          </a:p>
          <a:p>
            <a:pPr>
              <a:buFont typeface="Wingdings" panose="05000000000000000000" pitchFamily="2" charset="2"/>
              <a:buChar char="v"/>
            </a:pPr>
            <a:r>
              <a:rPr lang="sl-SI" sz="1400" dirty="0">
                <a:solidFill>
                  <a:schemeClr val="tx1"/>
                </a:solidFill>
                <a:effectLst/>
                <a:latin typeface="Century Gothic" panose="020B0502020202020204" pitchFamily="34" charset="0"/>
              </a:rPr>
              <a:t>pogodbene stranke: investitor gradnje, prosilec in SSRS</a:t>
            </a:r>
          </a:p>
          <a:p>
            <a:pPr marL="36900" indent="0">
              <a:buNone/>
            </a:pPr>
            <a:endParaRPr lang="sl-SI" sz="1400" b="1" u="sng" dirty="0">
              <a:solidFill>
                <a:schemeClr val="tx1"/>
              </a:solidFill>
              <a:effectLst/>
              <a:latin typeface="Century Gothic" panose="020B0502020202020204" pitchFamily="34" charset="0"/>
            </a:endParaRPr>
          </a:p>
        </p:txBody>
      </p:sp>
      <p:sp>
        <p:nvSpPr>
          <p:cNvPr id="9" name="Označba mesta besedila 2">
            <a:extLst>
              <a:ext uri="{FF2B5EF4-FFF2-40B4-BE49-F238E27FC236}">
                <a16:creationId xmlns:a16="http://schemas.microsoft.com/office/drawing/2014/main" id="{2DB75FB7-1B37-4403-B95E-A12D9A84290A}"/>
              </a:ext>
            </a:extLst>
          </p:cNvPr>
          <p:cNvSpPr txBox="1">
            <a:spLocks/>
          </p:cNvSpPr>
          <p:nvPr/>
        </p:nvSpPr>
        <p:spPr>
          <a:xfrm>
            <a:off x="8045452" y="2009165"/>
            <a:ext cx="1353217" cy="544884"/>
          </a:xfrm>
          <a:prstGeom prst="rect">
            <a:avLst/>
          </a:prstGeom>
          <a:effectLst>
            <a:outerShdw blurRad="25400" dir="17880000">
              <a:srgbClr val="000000">
                <a:alpha val="46000"/>
              </a:srgbClr>
            </a:outerShdw>
          </a:effectLst>
        </p:spPr>
        <p:txBody>
          <a:bodyPr vert="horz" lIns="91440" tIns="45720" rIns="91440" bIns="45720" rtlCol="0" anchor="b">
            <a:no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400" b="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457200" indent="0" algn="l" defTabSz="457200" rtl="0" eaLnBrk="1" latinLnBrk="0" hangingPunct="1">
              <a:spcBef>
                <a:spcPct val="20000"/>
              </a:spcBef>
              <a:spcAft>
                <a:spcPts val="600"/>
              </a:spcAft>
              <a:buClr>
                <a:schemeClr val="tx2"/>
              </a:buClr>
              <a:buSzPct val="70000"/>
              <a:buFont typeface="Wingdings 2" charset="2"/>
              <a:buNone/>
              <a:defRPr sz="2000" b="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914400" indent="0" algn="l" defTabSz="457200" rtl="0" eaLnBrk="1" latinLnBrk="0" hangingPunct="1">
              <a:spcBef>
                <a:spcPct val="20000"/>
              </a:spcBef>
              <a:spcAft>
                <a:spcPts val="600"/>
              </a:spcAft>
              <a:buClr>
                <a:schemeClr val="tx2"/>
              </a:buClr>
              <a:buSzPct val="70000"/>
              <a:buFont typeface="Wingdings 2" charset="2"/>
              <a:buNone/>
              <a:defRPr sz="1800" b="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71600" indent="0" algn="l" defTabSz="457200" rtl="0" eaLnBrk="1" latinLnBrk="0" hangingPunct="1">
              <a:spcBef>
                <a:spcPct val="20000"/>
              </a:spcBef>
              <a:spcAft>
                <a:spcPts val="600"/>
              </a:spcAft>
              <a:buClr>
                <a:schemeClr val="tx2"/>
              </a:buClr>
              <a:buSzPct val="70000"/>
              <a:buFont typeface="Wingdings 2" charset="2"/>
              <a:buNone/>
              <a:defRPr sz="1600" b="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828800" indent="0" algn="l" defTabSz="457200" rtl="0" eaLnBrk="1" latinLnBrk="0" hangingPunct="1">
              <a:spcBef>
                <a:spcPct val="20000"/>
              </a:spcBef>
              <a:spcAft>
                <a:spcPts val="600"/>
              </a:spcAft>
              <a:buClr>
                <a:schemeClr val="tx2"/>
              </a:buClr>
              <a:buSzPct val="70000"/>
              <a:buFont typeface="Wingdings 2" charset="2"/>
              <a:buNone/>
              <a:defRPr sz="1600" b="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286000" indent="0" algn="l" defTabSz="457200" rtl="0" eaLnBrk="1" latinLnBrk="0" hangingPunct="1">
              <a:spcBef>
                <a:spcPct val="20000"/>
              </a:spcBef>
              <a:spcAft>
                <a:spcPts val="600"/>
              </a:spcAft>
              <a:buClr>
                <a:schemeClr val="tx2"/>
              </a:buClr>
              <a:buSzPct val="70000"/>
              <a:buFont typeface="Wingdings 2" charset="2"/>
              <a:buNone/>
              <a:defRPr sz="1600" b="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743200" indent="0" algn="l" defTabSz="457200" rtl="0" eaLnBrk="1" latinLnBrk="0" hangingPunct="1">
              <a:spcBef>
                <a:spcPct val="20000"/>
              </a:spcBef>
              <a:spcAft>
                <a:spcPts val="600"/>
              </a:spcAft>
              <a:buClr>
                <a:schemeClr val="tx2"/>
              </a:buClr>
              <a:buSzPct val="70000"/>
              <a:buFont typeface="Wingdings 2" charset="2"/>
              <a:buNone/>
              <a:defRPr sz="1600" b="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3200400" indent="0" algn="l" defTabSz="457200" rtl="0" eaLnBrk="1" latinLnBrk="0" hangingPunct="1">
              <a:spcBef>
                <a:spcPct val="20000"/>
              </a:spcBef>
              <a:spcAft>
                <a:spcPts val="600"/>
              </a:spcAft>
              <a:buClr>
                <a:schemeClr val="tx2"/>
              </a:buClr>
              <a:buSzPct val="70000"/>
              <a:buFont typeface="Wingdings 2" charset="2"/>
              <a:buNone/>
              <a:defRPr sz="1600" b="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657600" indent="0" algn="l" defTabSz="457200" rtl="0" eaLnBrk="1" latinLnBrk="0" hangingPunct="1">
              <a:spcBef>
                <a:spcPct val="20000"/>
              </a:spcBef>
              <a:spcAft>
                <a:spcPts val="600"/>
              </a:spcAft>
              <a:buClr>
                <a:schemeClr val="tx2"/>
              </a:buClr>
              <a:buSzPct val="70000"/>
              <a:buFont typeface="Wingdings 2" charset="2"/>
              <a:buNone/>
              <a:defRPr sz="1600" b="1"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a:spcBef>
                <a:spcPts val="0"/>
              </a:spcBef>
              <a:spcAft>
                <a:spcPts val="0"/>
              </a:spcAft>
            </a:pPr>
            <a:r>
              <a:rPr lang="sl-SI" sz="2000" b="1" dirty="0">
                <a:solidFill>
                  <a:schemeClr val="bg1"/>
                </a:solidFill>
                <a:effectLst>
                  <a:outerShdw blurRad="38100" dist="38100" dir="2700000" algn="tl">
                    <a:srgbClr val="000000">
                      <a:alpha val="43137"/>
                    </a:srgbClr>
                  </a:outerShdw>
                </a:effectLst>
                <a:latin typeface="+mj-lt"/>
              </a:rPr>
              <a:t>MODEL II</a:t>
            </a:r>
          </a:p>
        </p:txBody>
      </p:sp>
      <p:pic>
        <p:nvPicPr>
          <p:cNvPr id="10" name="Slika 9">
            <a:extLst>
              <a:ext uri="{FF2B5EF4-FFF2-40B4-BE49-F238E27FC236}">
                <a16:creationId xmlns:a16="http://schemas.microsoft.com/office/drawing/2014/main" id="{D3FDDDAF-CB93-4769-AC00-2DAF17499A78}"/>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12" name="Naslov 1">
            <a:extLst>
              <a:ext uri="{FF2B5EF4-FFF2-40B4-BE49-F238E27FC236}">
                <a16:creationId xmlns:a16="http://schemas.microsoft.com/office/drawing/2014/main" id="{DE07BDEA-559A-49E1-9185-63751936CF06}"/>
              </a:ext>
            </a:extLst>
          </p:cNvPr>
          <p:cNvSpPr>
            <a:spLocks noGrp="1"/>
          </p:cNvSpPr>
          <p:nvPr>
            <p:ph type="title"/>
          </p:nvPr>
        </p:nvSpPr>
        <p:spPr>
          <a:xfrm>
            <a:off x="662799" y="757331"/>
            <a:ext cx="10866401" cy="970450"/>
          </a:xfrm>
        </p:spPr>
        <p:txBody>
          <a:bodyPr>
            <a:noAutofit/>
          </a:bodyPr>
          <a:lstStyle/>
          <a:p>
            <a:pPr algn="ctr"/>
            <a:r>
              <a:rPr lang="sl-SI" sz="4400" b="1" dirty="0">
                <a:solidFill>
                  <a:srgbClr val="4F8528"/>
                </a:solidFill>
                <a:latin typeface="Century Gothic" panose="020B0502020202020204" pitchFamily="34" charset="0"/>
                <a:ea typeface="Ebrima" panose="02000000000000000000" pitchFamily="2" charset="0"/>
                <a:cs typeface="Ebrima" panose="02000000000000000000" pitchFamily="2" charset="0"/>
              </a:rPr>
              <a:t>IZVAJANJE SOINVESTITORSTVA</a:t>
            </a:r>
          </a:p>
        </p:txBody>
      </p:sp>
    </p:spTree>
    <p:extLst>
      <p:ext uri="{BB962C8B-B14F-4D97-AF65-F5344CB8AC3E}">
        <p14:creationId xmlns:p14="http://schemas.microsoft.com/office/powerpoint/2010/main" val="37474879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3F32CDAC-B822-4916-8D81-1BE14D3788F5}"/>
              </a:ext>
            </a:extLst>
          </p:cNvPr>
          <p:cNvSpPr>
            <a:spLocks noGrp="1"/>
          </p:cNvSpPr>
          <p:nvPr>
            <p:ph idx="1"/>
          </p:nvPr>
        </p:nvSpPr>
        <p:spPr>
          <a:xfrm>
            <a:off x="694866" y="1854708"/>
            <a:ext cx="4796148" cy="4058751"/>
          </a:xfrm>
        </p:spPr>
        <p:txBody>
          <a:bodyPr>
            <a:noAutofit/>
          </a:bodyPr>
          <a:lstStyle/>
          <a:p>
            <a:pPr marL="36900" indent="0" algn="just">
              <a:buNone/>
            </a:pPr>
            <a:r>
              <a:rPr lang="sl-SI" sz="1100" b="1" u="sng" dirty="0">
                <a:ln>
                  <a:solidFill>
                    <a:schemeClr val="bg1">
                      <a:lumMod val="75000"/>
                      <a:lumOff val="25000"/>
                      <a:alpha val="10000"/>
                    </a:schemeClr>
                  </a:solidFill>
                </a:ln>
                <a:latin typeface="Century Gothic" panose="020B0502020202020204" pitchFamily="34" charset="0"/>
              </a:rPr>
              <a:t>Bistvene naloge prosilca</a:t>
            </a:r>
            <a:r>
              <a:rPr lang="sl-SI" sz="1100" dirty="0">
                <a:effectLst/>
                <a:latin typeface="Century Gothic" panose="020B0502020202020204" pitchFamily="34" charset="0"/>
              </a:rPr>
              <a:t>:</a:t>
            </a:r>
          </a:p>
          <a:p>
            <a:pPr marL="36900" indent="0" algn="just">
              <a:buNone/>
            </a:pPr>
            <a:endParaRPr lang="sl-SI" sz="1100" dirty="0">
              <a:effectLst/>
              <a:latin typeface="Century Gothic" panose="020B0502020202020204" pitchFamily="34" charset="0"/>
            </a:endParaRP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izvede vse postopke in aktivnosti, v skladu z veljavno zakonodajo za pripravo projekta, </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pridobitev pravnomočnega GD, </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prijava začetka gradnje, </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pridobitev pravnomočnega uporabnega dovoljenja</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omogoči sodelovanje SSRS v vseh fazah, </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zagotovi lastna sredstva v višini razlike med vrednostjo investicije in zneskom investiranja SSRS, </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omogoči tehnično spremljanje investicije SSRS, v času izvajanja del, </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izvede vse postopke vezano za evidentiranje objekta v uradne evidence (kataster zemljišč in stavb ter zemljiškoknjižna ureditev), </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v soglasju s SSRS določi upravnika objekta s skupnimi deli in napravami, </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pripravi besedilo javnega razpisa za dodelitev JNS in JNOS v najem oz. če je razpis še v teku ali že zaključen seznani SSRS s postopki za izbiro upravičenih najemnikov, </a:t>
            </a:r>
          </a:p>
          <a:p>
            <a:pPr algn="just">
              <a:spcBef>
                <a:spcPts val="200"/>
              </a:spcBef>
              <a:spcAft>
                <a:spcPts val="200"/>
              </a:spcAft>
              <a:buFont typeface="Wingdings" panose="05000000000000000000" pitchFamily="2" charset="2"/>
              <a:buChar char="v"/>
            </a:pPr>
            <a:r>
              <a:rPr lang="sl-SI" sz="1100" dirty="0">
                <a:effectLst/>
                <a:latin typeface="Century Gothic" panose="020B0502020202020204" pitchFamily="34" charset="0"/>
              </a:rPr>
              <a:t>druge potrebne aktivnosti, ki jih v postopku vodenja investicijskega projekta, zahtevajo delovni procesi za uspešno realizacijo projekta.</a:t>
            </a:r>
          </a:p>
        </p:txBody>
      </p:sp>
      <p:sp>
        <p:nvSpPr>
          <p:cNvPr id="5" name="Naslov 1">
            <a:extLst>
              <a:ext uri="{FF2B5EF4-FFF2-40B4-BE49-F238E27FC236}">
                <a16:creationId xmlns:a16="http://schemas.microsoft.com/office/drawing/2014/main" id="{A35AB013-C452-4D8A-8447-094B98E1B65A}"/>
              </a:ext>
            </a:extLst>
          </p:cNvPr>
          <p:cNvSpPr txBox="1">
            <a:spLocks/>
          </p:cNvSpPr>
          <p:nvPr/>
        </p:nvSpPr>
        <p:spPr>
          <a:xfrm>
            <a:off x="662799" y="662043"/>
            <a:ext cx="10866401" cy="97045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r>
              <a:rPr lang="sl-SI" sz="4400" b="1" dirty="0">
                <a:solidFill>
                  <a:srgbClr val="4F8528"/>
                </a:solidFill>
                <a:latin typeface="Century Gothic" panose="020B0502020202020204" pitchFamily="34" charset="0"/>
                <a:ea typeface="Ebrima" panose="02000000000000000000" pitchFamily="2" charset="0"/>
                <a:cs typeface="Ebrima" panose="02000000000000000000" pitchFamily="2" charset="0"/>
              </a:rPr>
              <a:t>IZVAJANJE SOINVESTITORSTVA</a:t>
            </a:r>
          </a:p>
        </p:txBody>
      </p:sp>
      <p:sp>
        <p:nvSpPr>
          <p:cNvPr id="10" name="Pravokotnik: zaokroženi vogali 9">
            <a:extLst>
              <a:ext uri="{FF2B5EF4-FFF2-40B4-BE49-F238E27FC236}">
                <a16:creationId xmlns:a16="http://schemas.microsoft.com/office/drawing/2014/main" id="{2DE538ED-6360-4CB8-8DC6-A81CBC00B5C7}"/>
              </a:ext>
            </a:extLst>
          </p:cNvPr>
          <p:cNvSpPr/>
          <p:nvPr/>
        </p:nvSpPr>
        <p:spPr>
          <a:xfrm>
            <a:off x="5149878" y="1495457"/>
            <a:ext cx="1691640" cy="544884"/>
          </a:xfrm>
          <a:prstGeom prst="roundRect">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1" name="Označba mesta besedila 2">
            <a:extLst>
              <a:ext uri="{FF2B5EF4-FFF2-40B4-BE49-F238E27FC236}">
                <a16:creationId xmlns:a16="http://schemas.microsoft.com/office/drawing/2014/main" id="{DE80F9DD-D093-4724-8BA1-E0EDCD2D7683}"/>
              </a:ext>
            </a:extLst>
          </p:cNvPr>
          <p:cNvSpPr txBox="1">
            <a:spLocks/>
          </p:cNvSpPr>
          <p:nvPr/>
        </p:nvSpPr>
        <p:spPr>
          <a:xfrm>
            <a:off x="5336479" y="1560471"/>
            <a:ext cx="1449070" cy="54488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spcBef>
                <a:spcPts val="0"/>
              </a:spcBef>
              <a:spcAft>
                <a:spcPts val="0"/>
              </a:spcAft>
              <a:buNone/>
            </a:pPr>
            <a:r>
              <a:rPr lang="sl-SI" b="1" dirty="0">
                <a:solidFill>
                  <a:schemeClr val="bg1"/>
                </a:solidFill>
                <a:effectLst>
                  <a:outerShdw blurRad="38100" dist="38100" dir="2700000" algn="tl">
                    <a:srgbClr val="000000">
                      <a:alpha val="43137"/>
                    </a:srgbClr>
                  </a:outerShdw>
                </a:effectLst>
              </a:rPr>
              <a:t>MODEL I </a:t>
            </a:r>
          </a:p>
        </p:txBody>
      </p:sp>
      <p:sp>
        <p:nvSpPr>
          <p:cNvPr id="12" name="Označba mesta vsebine 2">
            <a:extLst>
              <a:ext uri="{FF2B5EF4-FFF2-40B4-BE49-F238E27FC236}">
                <a16:creationId xmlns:a16="http://schemas.microsoft.com/office/drawing/2014/main" id="{435F58CB-16C2-4060-AE92-E8B7D2D4B62B}"/>
              </a:ext>
            </a:extLst>
          </p:cNvPr>
          <p:cNvSpPr txBox="1">
            <a:spLocks/>
          </p:cNvSpPr>
          <p:nvPr/>
        </p:nvSpPr>
        <p:spPr>
          <a:xfrm>
            <a:off x="7106187" y="1944938"/>
            <a:ext cx="4158343" cy="4058751"/>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lgn="just">
              <a:buFont typeface="Wingdings 2" charset="2"/>
              <a:buNone/>
            </a:pPr>
            <a:r>
              <a:rPr lang="sl-SI" sz="1100" b="1" u="sng" dirty="0">
                <a:effectLst/>
                <a:latin typeface="Century Gothic" panose="020B0502020202020204" pitchFamily="34" charset="0"/>
              </a:rPr>
              <a:t>Bistvene naloge SSRS:</a:t>
            </a:r>
          </a:p>
          <a:p>
            <a:pPr indent="-274320"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zagotovi sredstva v višini s sklepom Nadzornega sveta SSRS odobrenih sredstev, </a:t>
            </a:r>
          </a:p>
          <a:p>
            <a:pPr indent="-274320"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sodeluje v vseh postopkih in aktivnostih pri gradnji stanovanjskega objekta z zunanjo ureditvijo,</a:t>
            </a:r>
          </a:p>
          <a:p>
            <a:pPr indent="-274320"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nudi tehnično podporo pri razvoju projekta, </a:t>
            </a:r>
          </a:p>
          <a:p>
            <a:pPr indent="-274320"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pripravi predlog besedila pogodbe o </a:t>
            </a:r>
            <a:r>
              <a:rPr lang="sl-SI" sz="1100" dirty="0" err="1">
                <a:effectLst/>
                <a:latin typeface="Century Gothic" panose="020B0502020202020204" pitchFamily="34" charset="0"/>
              </a:rPr>
              <a:t>soinvestiranju</a:t>
            </a:r>
            <a:r>
              <a:rPr lang="sl-SI" sz="1100" dirty="0">
                <a:effectLst/>
                <a:latin typeface="Century Gothic" panose="020B0502020202020204" pitchFamily="34" charset="0"/>
              </a:rPr>
              <a:t> in prodajno pogodbo, </a:t>
            </a:r>
          </a:p>
          <a:p>
            <a:pPr indent="-274320"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opravlja redno tehnično spremljanje nad izvajanjem del investicije (delo izvajalcev in nadzor prosilca oz. prodajalca nad izvedbo del)</a:t>
            </a:r>
          </a:p>
        </p:txBody>
      </p:sp>
      <p:pic>
        <p:nvPicPr>
          <p:cNvPr id="8" name="Slika 7">
            <a:extLst>
              <a:ext uri="{FF2B5EF4-FFF2-40B4-BE49-F238E27FC236}">
                <a16:creationId xmlns:a16="http://schemas.microsoft.com/office/drawing/2014/main" id="{A36ED32C-1C16-4656-95C2-CFC6B5066FA2}"/>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Tree>
    <p:extLst>
      <p:ext uri="{BB962C8B-B14F-4D97-AF65-F5344CB8AC3E}">
        <p14:creationId xmlns:p14="http://schemas.microsoft.com/office/powerpoint/2010/main" val="39353622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3F32CDAC-B822-4916-8D81-1BE14D3788F5}"/>
              </a:ext>
            </a:extLst>
          </p:cNvPr>
          <p:cNvSpPr>
            <a:spLocks noGrp="1"/>
          </p:cNvSpPr>
          <p:nvPr>
            <p:ph idx="1"/>
          </p:nvPr>
        </p:nvSpPr>
        <p:spPr>
          <a:xfrm>
            <a:off x="2938536" y="2331106"/>
            <a:ext cx="8447921" cy="4058751"/>
          </a:xfrm>
        </p:spPr>
        <p:txBody>
          <a:bodyPr>
            <a:noAutofit/>
          </a:bodyPr>
          <a:lstStyle/>
          <a:p>
            <a:pPr marL="36900" indent="0">
              <a:buNone/>
            </a:pPr>
            <a:r>
              <a:rPr lang="sl-SI" sz="1200" u="sng" dirty="0">
                <a:solidFill>
                  <a:schemeClr val="tx1"/>
                </a:solidFill>
                <a:effectLst/>
                <a:latin typeface="Century Gothic" panose="020B0502020202020204" pitchFamily="34" charset="0"/>
              </a:rPr>
              <a:t>V prodajni pogodbi določi pogoje plačevanja obrokov kupnine v naslednjih okvirih in pogojih:</a:t>
            </a:r>
          </a:p>
          <a:p>
            <a:pPr marL="36900" indent="0">
              <a:buNone/>
            </a:pPr>
            <a:endParaRPr lang="sl-SI" sz="1200" u="sng" dirty="0">
              <a:solidFill>
                <a:schemeClr val="tx1"/>
              </a:solidFill>
              <a:effectLst/>
              <a:latin typeface="Century Gothic" panose="020B0502020202020204" pitchFamily="34" charset="0"/>
            </a:endParaRPr>
          </a:p>
          <a:p>
            <a:pPr marL="414000" lvl="1" indent="0">
              <a:buNone/>
            </a:pPr>
            <a:r>
              <a:rPr lang="sl-SI" sz="1100" dirty="0">
                <a:solidFill>
                  <a:schemeClr val="tx1"/>
                </a:solidFill>
                <a:effectLst/>
                <a:latin typeface="Century Gothic" panose="020B0502020202020204" pitchFamily="34" charset="0"/>
              </a:rPr>
              <a:t>A) </a:t>
            </a:r>
            <a:r>
              <a:rPr lang="sl-SI" sz="1100" b="1" u="sng" dirty="0">
                <a:solidFill>
                  <a:schemeClr val="tx1"/>
                </a:solidFill>
                <a:effectLst/>
                <a:latin typeface="Century Gothic" panose="020B0502020202020204" pitchFamily="34" charset="0"/>
              </a:rPr>
              <a:t>obroke do 85 % pogodbene vrednosti </a:t>
            </a:r>
            <a:r>
              <a:rPr lang="sl-SI" sz="1100" dirty="0">
                <a:solidFill>
                  <a:schemeClr val="tx1"/>
                </a:solidFill>
                <a:effectLst/>
                <a:latin typeface="Century Gothic" panose="020B0502020202020204" pitchFamily="34" charset="0"/>
              </a:rPr>
              <a:t>(kupnine) SSRS nakazuje skladno z napredovanjem del v 30 dneh po predložitvi obračuna (začasna mesečna/končna situacija) </a:t>
            </a:r>
          </a:p>
          <a:p>
            <a:pPr marL="414000" lvl="1" indent="0">
              <a:buNone/>
            </a:pPr>
            <a:r>
              <a:rPr lang="sl-SI" sz="1100" dirty="0">
                <a:solidFill>
                  <a:schemeClr val="tx1"/>
                </a:solidFill>
                <a:effectLst/>
                <a:latin typeface="Century Gothic" panose="020B0502020202020204" pitchFamily="34" charset="0"/>
              </a:rPr>
              <a:t> B) </a:t>
            </a:r>
            <a:r>
              <a:rPr lang="sl-SI" sz="1100" b="1" u="sng" dirty="0">
                <a:solidFill>
                  <a:schemeClr val="tx1"/>
                </a:solidFill>
                <a:effectLst/>
                <a:latin typeface="Century Gothic" panose="020B0502020202020204" pitchFamily="34" charset="0"/>
              </a:rPr>
              <a:t>5 % pogodbene vrednosti (kupnine) </a:t>
            </a:r>
            <a:r>
              <a:rPr lang="sl-SI" sz="1100" dirty="0">
                <a:solidFill>
                  <a:schemeClr val="tx1"/>
                </a:solidFill>
                <a:effectLst/>
                <a:latin typeface="Century Gothic" panose="020B0502020202020204" pitchFamily="34" charset="0"/>
              </a:rPr>
              <a:t>v roku 30 dni:</a:t>
            </a:r>
          </a:p>
          <a:p>
            <a:pPr marL="720000" lvl="2" indent="0">
              <a:buNone/>
            </a:pPr>
            <a:r>
              <a:rPr lang="sl-SI" sz="1100" dirty="0">
                <a:solidFill>
                  <a:schemeClr val="tx1"/>
                </a:solidFill>
                <a:effectLst/>
                <a:latin typeface="Century Gothic" panose="020B0502020202020204" pitchFamily="34" charset="0"/>
              </a:rPr>
              <a:t>- pridobljeno pravnomočno uporabno dovoljenje za objekt z zunanjo ureditvijo </a:t>
            </a:r>
          </a:p>
          <a:p>
            <a:pPr marL="720000" lvl="2" indent="0">
              <a:buNone/>
            </a:pPr>
            <a:r>
              <a:rPr lang="sl-SI" sz="1100" dirty="0">
                <a:solidFill>
                  <a:schemeClr val="tx1"/>
                </a:solidFill>
                <a:effectLst/>
                <a:latin typeface="Century Gothic" panose="020B0502020202020204" pitchFamily="34" charset="0"/>
              </a:rPr>
              <a:t>- PID in DZO</a:t>
            </a:r>
          </a:p>
          <a:p>
            <a:pPr marL="720000" lvl="2" indent="0">
              <a:buNone/>
            </a:pPr>
            <a:r>
              <a:rPr lang="sl-SI" sz="1100" dirty="0">
                <a:solidFill>
                  <a:schemeClr val="tx1"/>
                </a:solidFill>
                <a:effectLst/>
                <a:latin typeface="Century Gothic" panose="020B0502020202020204" pitchFamily="34" charset="0"/>
              </a:rPr>
              <a:t>- upravnik: prevzem skupnih delov in naprav objekta z zunanjo ureditvijo</a:t>
            </a:r>
          </a:p>
          <a:p>
            <a:pPr marL="720000" lvl="2" indent="0">
              <a:buNone/>
            </a:pPr>
            <a:r>
              <a:rPr lang="sl-SI" sz="1100" dirty="0">
                <a:solidFill>
                  <a:schemeClr val="tx1"/>
                </a:solidFill>
                <a:effectLst/>
                <a:latin typeface="Century Gothic" panose="020B0502020202020204" pitchFamily="34" charset="0"/>
              </a:rPr>
              <a:t>- </a:t>
            </a:r>
            <a:r>
              <a:rPr lang="sl-SI" sz="1100" dirty="0">
                <a:solidFill>
                  <a:schemeClr val="tx1"/>
                </a:solidFill>
                <a:latin typeface="Century Gothic" panose="020B0502020202020204" pitchFamily="34" charset="0"/>
              </a:rPr>
              <a:t> vknjižba lastninske pravice na SSRS na JNS in JNOS in PM ter solastniške pravice na skupnih delih </a:t>
            </a:r>
          </a:p>
          <a:p>
            <a:pPr marL="414000" lvl="1" indent="0">
              <a:buNone/>
            </a:pPr>
            <a:r>
              <a:rPr lang="sl-SI" sz="1100" dirty="0">
                <a:solidFill>
                  <a:schemeClr val="tx1"/>
                </a:solidFill>
                <a:effectLst/>
                <a:latin typeface="Century Gothic" panose="020B0502020202020204" pitchFamily="34" charset="0"/>
              </a:rPr>
              <a:t>C) </a:t>
            </a:r>
            <a:r>
              <a:rPr lang="sl-SI" sz="1100" b="1" u="sng" dirty="0">
                <a:solidFill>
                  <a:schemeClr val="tx1"/>
                </a:solidFill>
                <a:effectLst/>
                <a:latin typeface="Century Gothic" panose="020B0502020202020204" pitchFamily="34" charset="0"/>
              </a:rPr>
              <a:t>10 % pogodbene vrednosti (kupnine) </a:t>
            </a:r>
            <a:r>
              <a:rPr lang="sl-SI" sz="1100" dirty="0">
                <a:solidFill>
                  <a:schemeClr val="tx1"/>
                </a:solidFill>
                <a:effectLst/>
                <a:latin typeface="Century Gothic" panose="020B0502020202020204" pitchFamily="34" charset="0"/>
              </a:rPr>
              <a:t>v roku 30 dni:</a:t>
            </a:r>
          </a:p>
          <a:p>
            <a:pPr marL="414000" lvl="1" indent="0">
              <a:buNone/>
            </a:pPr>
            <a:r>
              <a:rPr lang="sl-SI" sz="1100" dirty="0">
                <a:solidFill>
                  <a:schemeClr val="tx1"/>
                </a:solidFill>
                <a:effectLst/>
                <a:latin typeface="Century Gothic" panose="020B0502020202020204" pitchFamily="34" charset="0"/>
              </a:rPr>
              <a:t>      - izjava o odpravi vseh zapisniško ugotovljenih napak</a:t>
            </a:r>
          </a:p>
          <a:p>
            <a:pPr marL="414000" lvl="1" indent="0">
              <a:buNone/>
            </a:pPr>
            <a:r>
              <a:rPr lang="sl-SI" sz="1100" dirty="0">
                <a:solidFill>
                  <a:schemeClr val="tx1"/>
                </a:solidFill>
                <a:effectLst/>
                <a:latin typeface="Century Gothic" panose="020B0502020202020204" pitchFamily="34" charset="0"/>
              </a:rPr>
              <a:t>      - izpolnitev vseh drugih pogodbenih obveznosti </a:t>
            </a:r>
          </a:p>
          <a:p>
            <a:pPr marL="688320" lvl="2" indent="0">
              <a:buNone/>
            </a:pPr>
            <a:r>
              <a:rPr lang="sl-SI" sz="900" dirty="0">
                <a:solidFill>
                  <a:schemeClr val="tx1"/>
                </a:solidFill>
                <a:latin typeface="Century Gothic" panose="020B0502020202020204" pitchFamily="34" charset="0"/>
              </a:rPr>
              <a:t>- </a:t>
            </a:r>
            <a:r>
              <a:rPr lang="sl-SI" sz="1100" dirty="0">
                <a:solidFill>
                  <a:schemeClr val="tx1"/>
                </a:solidFill>
                <a:latin typeface="Century Gothic" panose="020B0502020202020204" pitchFamily="34" charset="0"/>
              </a:rPr>
              <a:t>predložena bančna oz. zavarovalniška garancija za odpravo napak in pomanjkljivosti (5% 60 mesecev (5 let), 3% 120 mesecev (10 let)</a:t>
            </a:r>
          </a:p>
        </p:txBody>
      </p:sp>
      <p:grpSp>
        <p:nvGrpSpPr>
          <p:cNvPr id="6" name="Skupina 5">
            <a:extLst>
              <a:ext uri="{FF2B5EF4-FFF2-40B4-BE49-F238E27FC236}">
                <a16:creationId xmlns:a16="http://schemas.microsoft.com/office/drawing/2014/main" id="{7F93D960-2352-41B5-860A-83EAA72F8E3C}"/>
              </a:ext>
            </a:extLst>
          </p:cNvPr>
          <p:cNvGrpSpPr/>
          <p:nvPr/>
        </p:nvGrpSpPr>
        <p:grpSpPr>
          <a:xfrm>
            <a:off x="964243" y="2914509"/>
            <a:ext cx="1974293" cy="2085621"/>
            <a:chOff x="636913" y="2386189"/>
            <a:chExt cx="1974293" cy="2085621"/>
          </a:xfrm>
        </p:grpSpPr>
        <p:sp>
          <p:nvSpPr>
            <p:cNvPr id="12" name="Elipsa 11">
              <a:extLst>
                <a:ext uri="{FF2B5EF4-FFF2-40B4-BE49-F238E27FC236}">
                  <a16:creationId xmlns:a16="http://schemas.microsoft.com/office/drawing/2014/main" id="{565F19C4-F7D7-4A27-9CDA-4719F5E2170A}"/>
                </a:ext>
              </a:extLst>
            </p:cNvPr>
            <p:cNvSpPr/>
            <p:nvPr/>
          </p:nvSpPr>
          <p:spPr>
            <a:xfrm>
              <a:off x="636913" y="2386189"/>
              <a:ext cx="1974293" cy="1974293"/>
            </a:xfrm>
            <a:prstGeom prst="ellipse">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4" name="Grafika 13" descr="Rokovanje">
              <a:extLst>
                <a:ext uri="{FF2B5EF4-FFF2-40B4-BE49-F238E27FC236}">
                  <a16:creationId xmlns:a16="http://schemas.microsoft.com/office/drawing/2014/main" id="{AB0661A9-763F-40BA-B1B9-76EEE250A19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4802" y="3193296"/>
              <a:ext cx="1278513" cy="1278514"/>
            </a:xfrm>
            <a:prstGeom prst="rect">
              <a:avLst/>
            </a:prstGeom>
          </p:spPr>
        </p:pic>
        <p:pic>
          <p:nvPicPr>
            <p:cNvPr id="16" name="Grafika 15" descr="Tortni grafikon">
              <a:extLst>
                <a:ext uri="{FF2B5EF4-FFF2-40B4-BE49-F238E27FC236}">
                  <a16:creationId xmlns:a16="http://schemas.microsoft.com/office/drawing/2014/main" id="{70283D0A-55A8-4690-9BA6-2F056D7D554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87755" y="2648158"/>
              <a:ext cx="894336" cy="894336"/>
            </a:xfrm>
            <a:prstGeom prst="rect">
              <a:avLst/>
            </a:prstGeom>
          </p:spPr>
        </p:pic>
      </p:grpSp>
      <p:pic>
        <p:nvPicPr>
          <p:cNvPr id="11" name="Slika 10">
            <a:extLst>
              <a:ext uri="{FF2B5EF4-FFF2-40B4-BE49-F238E27FC236}">
                <a16:creationId xmlns:a16="http://schemas.microsoft.com/office/drawing/2014/main" id="{6DF58E47-FEDE-43FE-A9D9-8255C4ADE7F5}"/>
              </a:ext>
            </a:extLst>
          </p:cNvPr>
          <p:cNvPicPr>
            <a:picLocks noChangeAspect="1"/>
          </p:cNvPicPr>
          <p:nvPr/>
        </p:nvPicPr>
        <p:blipFill>
          <a:blip r:embed="rId6"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13" name="Naslov 1">
            <a:extLst>
              <a:ext uri="{FF2B5EF4-FFF2-40B4-BE49-F238E27FC236}">
                <a16:creationId xmlns:a16="http://schemas.microsoft.com/office/drawing/2014/main" id="{22F16BCF-434A-4A16-9E58-7DFDCF8E33C9}"/>
              </a:ext>
            </a:extLst>
          </p:cNvPr>
          <p:cNvSpPr txBox="1">
            <a:spLocks/>
          </p:cNvSpPr>
          <p:nvPr/>
        </p:nvSpPr>
        <p:spPr>
          <a:xfrm>
            <a:off x="662799" y="662043"/>
            <a:ext cx="10866401" cy="97045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r>
              <a:rPr lang="sl-SI" sz="4400" b="1" dirty="0">
                <a:solidFill>
                  <a:srgbClr val="4F8528"/>
                </a:solidFill>
                <a:latin typeface="Century Gothic" panose="020B0502020202020204" pitchFamily="34" charset="0"/>
                <a:ea typeface="Ebrima" panose="02000000000000000000" pitchFamily="2" charset="0"/>
                <a:cs typeface="Ebrima" panose="02000000000000000000" pitchFamily="2" charset="0"/>
              </a:rPr>
              <a:t>IZVAJANJE SOINVESTITORSTVA</a:t>
            </a:r>
          </a:p>
        </p:txBody>
      </p:sp>
      <p:sp>
        <p:nvSpPr>
          <p:cNvPr id="15" name="Pravokotnik: zaokroženi vogali 14">
            <a:extLst>
              <a:ext uri="{FF2B5EF4-FFF2-40B4-BE49-F238E27FC236}">
                <a16:creationId xmlns:a16="http://schemas.microsoft.com/office/drawing/2014/main" id="{A1749E8D-0B7C-4634-907A-D64FC8B556EA}"/>
              </a:ext>
            </a:extLst>
          </p:cNvPr>
          <p:cNvSpPr/>
          <p:nvPr/>
        </p:nvSpPr>
        <p:spPr>
          <a:xfrm>
            <a:off x="5149878" y="1495457"/>
            <a:ext cx="1691640" cy="544884"/>
          </a:xfrm>
          <a:prstGeom prst="roundRect">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7" name="Označba mesta besedila 2">
            <a:extLst>
              <a:ext uri="{FF2B5EF4-FFF2-40B4-BE49-F238E27FC236}">
                <a16:creationId xmlns:a16="http://schemas.microsoft.com/office/drawing/2014/main" id="{48E76D09-8020-4192-ABE3-5116E5D8B9E1}"/>
              </a:ext>
            </a:extLst>
          </p:cNvPr>
          <p:cNvSpPr txBox="1">
            <a:spLocks/>
          </p:cNvSpPr>
          <p:nvPr/>
        </p:nvSpPr>
        <p:spPr>
          <a:xfrm>
            <a:off x="5336479" y="1560471"/>
            <a:ext cx="1449070" cy="54488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spcBef>
                <a:spcPts val="0"/>
              </a:spcBef>
              <a:spcAft>
                <a:spcPts val="0"/>
              </a:spcAft>
              <a:buNone/>
            </a:pPr>
            <a:r>
              <a:rPr lang="sl-SI" b="1" dirty="0">
                <a:solidFill>
                  <a:schemeClr val="bg1"/>
                </a:solidFill>
                <a:effectLst>
                  <a:outerShdw blurRad="38100" dist="38100" dir="2700000" algn="tl">
                    <a:srgbClr val="000000">
                      <a:alpha val="43137"/>
                    </a:srgbClr>
                  </a:outerShdw>
                </a:effectLst>
              </a:rPr>
              <a:t>MODEL I </a:t>
            </a:r>
          </a:p>
        </p:txBody>
      </p:sp>
    </p:spTree>
    <p:extLst>
      <p:ext uri="{BB962C8B-B14F-4D97-AF65-F5344CB8AC3E}">
        <p14:creationId xmlns:p14="http://schemas.microsoft.com/office/powerpoint/2010/main" val="27996813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3F32CDAC-B822-4916-8D81-1BE14D3788F5}"/>
              </a:ext>
            </a:extLst>
          </p:cNvPr>
          <p:cNvSpPr>
            <a:spLocks noGrp="1"/>
          </p:cNvSpPr>
          <p:nvPr>
            <p:ph idx="1"/>
          </p:nvPr>
        </p:nvSpPr>
        <p:spPr>
          <a:xfrm>
            <a:off x="621824" y="2048382"/>
            <a:ext cx="4796148" cy="4058751"/>
          </a:xfrm>
        </p:spPr>
        <p:txBody>
          <a:bodyPr>
            <a:noAutofit/>
          </a:bodyPr>
          <a:lstStyle/>
          <a:p>
            <a:pPr marL="36900" indent="0" algn="just">
              <a:buNone/>
            </a:pPr>
            <a:r>
              <a:rPr lang="sl-SI" sz="1100" b="1" u="sng" dirty="0">
                <a:latin typeface="Century Gothic" panose="020B0502020202020204" pitchFamily="34" charset="0"/>
              </a:rPr>
              <a:t>Bistvene naloge prosilca:</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sodeluje z investitorjem ter omogoči sodelovanje SSRS pri izvedbi vseh postopkov in aktivnosti za pripravo projekta,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pridobitev pravnomočnega GD,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pridobitev pravnomočnega uporabnega dovoljenja,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omogoči sodelovanje SSRS v vseh fazah,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zagotovi lastna sredstva v višini razlike med vrednostjo investicije in zneskom investiranja SSRS,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izbere primerne stanovanjske enote s PM,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omogoči tehnično spremljanje investicije SSRS (pooblaščeni predstavnik SSRS) v času izvajanja del,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sodeluje z investitorjem in omogoči sodelovanje SSRS pri izvedbi postopkov za evidentiranje objekta v uradne evidence (kataster zemljišč in stavb ter zemljiškoknjižna ureditev),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v soglasju s SSRS se določi upravnika objekta,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pripravi besedilo javnega razpisa za dodelitev JNS in JNOS v najem oz. če je razpis še v teku ali že zaključen seznani SSRS s postopki za izbiro upravičenih najemnikov, </a:t>
            </a:r>
          </a:p>
          <a:p>
            <a:pPr algn="just">
              <a:spcBef>
                <a:spcPts val="200"/>
              </a:spcBef>
              <a:spcAft>
                <a:spcPts val="200"/>
              </a:spcAft>
              <a:buFont typeface="Wingdings" panose="05000000000000000000" pitchFamily="2" charset="2"/>
              <a:buChar char="v"/>
            </a:pPr>
            <a:r>
              <a:rPr lang="sl-SI" sz="1100" dirty="0">
                <a:latin typeface="Century Gothic" panose="020B0502020202020204" pitchFamily="34" charset="0"/>
              </a:rPr>
              <a:t>druge potrebne aktivnosti, ki jih v postopku vodenja projekta zahtevajo delovni procesi za uspešno realizacijo projekta.</a:t>
            </a:r>
          </a:p>
        </p:txBody>
      </p:sp>
      <p:sp>
        <p:nvSpPr>
          <p:cNvPr id="12" name="Označba mesta vsebine 2">
            <a:extLst>
              <a:ext uri="{FF2B5EF4-FFF2-40B4-BE49-F238E27FC236}">
                <a16:creationId xmlns:a16="http://schemas.microsoft.com/office/drawing/2014/main" id="{435F58CB-16C2-4060-AE92-E8B7D2D4B62B}"/>
              </a:ext>
            </a:extLst>
          </p:cNvPr>
          <p:cNvSpPr txBox="1">
            <a:spLocks/>
          </p:cNvSpPr>
          <p:nvPr/>
        </p:nvSpPr>
        <p:spPr>
          <a:xfrm>
            <a:off x="7017187" y="2105556"/>
            <a:ext cx="4158343" cy="4058751"/>
          </a:xfrm>
          <a:prstGeom prst="rect">
            <a:avLst/>
          </a:prstGeom>
          <a:effectLst>
            <a:outerShdw blurRad="25400" dir="17880000">
              <a:srgbClr val="000000">
                <a:alpha val="46000"/>
              </a:srgbClr>
            </a:outerShdw>
          </a:effectLst>
        </p:spPr>
        <p:txBody>
          <a:bodyPr vert="horz" lIns="91440" tIns="45720" rIns="91440" bIns="45720" rtlCol="0" anchor="t">
            <a:no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lgn="just" defTabSz="914400">
              <a:buClr>
                <a:schemeClr val="accent1"/>
              </a:buClr>
              <a:buSzPct val="76000"/>
              <a:buFont typeface="Wingdings 2" charset="2"/>
              <a:buNone/>
            </a:pPr>
            <a:r>
              <a:rPr lang="sl-SI" sz="1100" b="1" u="sng" dirty="0">
                <a:latin typeface="Century Gothic" panose="020B0502020202020204" pitchFamily="34" charset="0"/>
              </a:rPr>
              <a:t>Bistvene naloge SSRS:</a:t>
            </a:r>
          </a:p>
          <a:p>
            <a:pPr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zagotovi sredstva v višini s sklepom Nadzornega sveta SSRS odobrenih sredstev, </a:t>
            </a:r>
          </a:p>
          <a:p>
            <a:pPr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sodeluje v vseh postopkih in aktivnostih pri gradnji stanovanjskega objekta z zunanjo ureditvijo,</a:t>
            </a:r>
          </a:p>
          <a:p>
            <a:pPr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nudi tehnično podporo pri razvoju projekta, </a:t>
            </a:r>
          </a:p>
          <a:p>
            <a:pPr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pripravi predlog besedila pogodbe o </a:t>
            </a:r>
            <a:r>
              <a:rPr lang="sl-SI" sz="1100" dirty="0" err="1">
                <a:effectLst/>
                <a:latin typeface="Century Gothic" panose="020B0502020202020204" pitchFamily="34" charset="0"/>
              </a:rPr>
              <a:t>soinvestiranju</a:t>
            </a:r>
            <a:r>
              <a:rPr lang="sl-SI" sz="1100" dirty="0">
                <a:effectLst/>
                <a:latin typeface="Century Gothic" panose="020B0502020202020204" pitchFamily="34" charset="0"/>
              </a:rPr>
              <a:t> in prodajno pogodbo, </a:t>
            </a:r>
          </a:p>
          <a:p>
            <a:pPr algn="just" defTabSz="914400">
              <a:spcBef>
                <a:spcPts val="200"/>
              </a:spcBef>
              <a:spcAft>
                <a:spcPts val="200"/>
              </a:spcAft>
              <a:buClr>
                <a:schemeClr val="accent1"/>
              </a:buClr>
              <a:buSzPct val="76000"/>
              <a:buFont typeface="Wingdings" panose="05000000000000000000" pitchFamily="2" charset="2"/>
              <a:buChar char="v"/>
            </a:pPr>
            <a:r>
              <a:rPr lang="sl-SI" sz="1100" dirty="0">
                <a:effectLst/>
                <a:latin typeface="Century Gothic" panose="020B0502020202020204" pitchFamily="34" charset="0"/>
              </a:rPr>
              <a:t>opravlja redno tehnično spremljanje nad izvajanjem del investicije (delo izvajalcev in nadzor prosilca oz. prodajalca nad izvedbo del).</a:t>
            </a:r>
          </a:p>
          <a:p>
            <a:pPr marL="36900" indent="0" algn="just">
              <a:spcBef>
                <a:spcPts val="200"/>
              </a:spcBef>
              <a:spcAft>
                <a:spcPts val="200"/>
              </a:spcAft>
              <a:buNone/>
            </a:pPr>
            <a:endParaRPr lang="sl-SI" sz="1200" dirty="0">
              <a:effectLst/>
              <a:latin typeface="Arial Nova Light" panose="020B0304020202020204" pitchFamily="34" charset="0"/>
            </a:endParaRPr>
          </a:p>
        </p:txBody>
      </p:sp>
      <p:sp>
        <p:nvSpPr>
          <p:cNvPr id="9" name="Označba mesta vsebine 2">
            <a:extLst>
              <a:ext uri="{FF2B5EF4-FFF2-40B4-BE49-F238E27FC236}">
                <a16:creationId xmlns:a16="http://schemas.microsoft.com/office/drawing/2014/main" id="{09683A2C-7FB3-46A0-9A1E-F379A97FFEED}"/>
              </a:ext>
            </a:extLst>
          </p:cNvPr>
          <p:cNvSpPr txBox="1">
            <a:spLocks/>
          </p:cNvSpPr>
          <p:nvPr/>
        </p:nvSpPr>
        <p:spPr>
          <a:xfrm>
            <a:off x="5473941" y="4390813"/>
            <a:ext cx="7244837"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Font typeface="Wingdings 2" charset="2"/>
              <a:buNone/>
            </a:pPr>
            <a:endParaRPr lang="sl-SI" dirty="0">
              <a:effectLst/>
              <a:latin typeface="Arial Nova Light" panose="020B0304020202020204" pitchFamily="34" charset="0"/>
            </a:endParaRPr>
          </a:p>
        </p:txBody>
      </p:sp>
      <p:pic>
        <p:nvPicPr>
          <p:cNvPr id="11" name="Slika 10">
            <a:extLst>
              <a:ext uri="{FF2B5EF4-FFF2-40B4-BE49-F238E27FC236}">
                <a16:creationId xmlns:a16="http://schemas.microsoft.com/office/drawing/2014/main" id="{6EF197B7-C40D-4194-9080-0FAD13CFF436}"/>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13" name="Naslov 1">
            <a:extLst>
              <a:ext uri="{FF2B5EF4-FFF2-40B4-BE49-F238E27FC236}">
                <a16:creationId xmlns:a16="http://schemas.microsoft.com/office/drawing/2014/main" id="{C1CBE370-D5C9-4731-B7AF-70405F271992}"/>
              </a:ext>
            </a:extLst>
          </p:cNvPr>
          <p:cNvSpPr txBox="1">
            <a:spLocks/>
          </p:cNvSpPr>
          <p:nvPr/>
        </p:nvSpPr>
        <p:spPr>
          <a:xfrm>
            <a:off x="662799" y="662043"/>
            <a:ext cx="10866401" cy="97045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r>
              <a:rPr lang="sl-SI" sz="4400" b="1" dirty="0">
                <a:solidFill>
                  <a:srgbClr val="4F8528"/>
                </a:solidFill>
                <a:latin typeface="Century Gothic" panose="020B0502020202020204" pitchFamily="34" charset="0"/>
                <a:ea typeface="Ebrima" panose="02000000000000000000" pitchFamily="2" charset="0"/>
                <a:cs typeface="Ebrima" panose="02000000000000000000" pitchFamily="2" charset="0"/>
              </a:rPr>
              <a:t>IZVAJANJE SOINVESTITORSTVA</a:t>
            </a:r>
          </a:p>
        </p:txBody>
      </p:sp>
      <p:sp>
        <p:nvSpPr>
          <p:cNvPr id="14" name="Pravokotnik: zaokroženi vogali 13">
            <a:extLst>
              <a:ext uri="{FF2B5EF4-FFF2-40B4-BE49-F238E27FC236}">
                <a16:creationId xmlns:a16="http://schemas.microsoft.com/office/drawing/2014/main" id="{F30EE419-407A-4510-B68D-B399DA97617B}"/>
              </a:ext>
            </a:extLst>
          </p:cNvPr>
          <p:cNvSpPr/>
          <p:nvPr/>
        </p:nvSpPr>
        <p:spPr>
          <a:xfrm>
            <a:off x="5149878" y="1495457"/>
            <a:ext cx="1691640" cy="544884"/>
          </a:xfrm>
          <a:prstGeom prst="roundRect">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5" name="Označba mesta besedila 2">
            <a:extLst>
              <a:ext uri="{FF2B5EF4-FFF2-40B4-BE49-F238E27FC236}">
                <a16:creationId xmlns:a16="http://schemas.microsoft.com/office/drawing/2014/main" id="{BB7A6BDE-78FF-4F47-ABB3-44C9B4F7CC3B}"/>
              </a:ext>
            </a:extLst>
          </p:cNvPr>
          <p:cNvSpPr txBox="1">
            <a:spLocks/>
          </p:cNvSpPr>
          <p:nvPr/>
        </p:nvSpPr>
        <p:spPr>
          <a:xfrm>
            <a:off x="5336479" y="1560471"/>
            <a:ext cx="1449070" cy="54488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spcBef>
                <a:spcPts val="0"/>
              </a:spcBef>
              <a:spcAft>
                <a:spcPts val="0"/>
              </a:spcAft>
              <a:buNone/>
            </a:pPr>
            <a:r>
              <a:rPr lang="sl-SI" b="1" dirty="0">
                <a:solidFill>
                  <a:schemeClr val="bg1"/>
                </a:solidFill>
                <a:effectLst>
                  <a:outerShdw blurRad="38100" dist="38100" dir="2700000" algn="tl">
                    <a:srgbClr val="000000">
                      <a:alpha val="43137"/>
                    </a:srgbClr>
                  </a:outerShdw>
                </a:effectLst>
              </a:rPr>
              <a:t>MODEL II </a:t>
            </a:r>
          </a:p>
        </p:txBody>
      </p:sp>
    </p:spTree>
    <p:extLst>
      <p:ext uri="{BB962C8B-B14F-4D97-AF65-F5344CB8AC3E}">
        <p14:creationId xmlns:p14="http://schemas.microsoft.com/office/powerpoint/2010/main" val="13615079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3F32CDAC-B822-4916-8D81-1BE14D3788F5}"/>
              </a:ext>
            </a:extLst>
          </p:cNvPr>
          <p:cNvSpPr>
            <a:spLocks noGrp="1"/>
          </p:cNvSpPr>
          <p:nvPr>
            <p:ph idx="1"/>
          </p:nvPr>
        </p:nvSpPr>
        <p:spPr>
          <a:xfrm>
            <a:off x="2938534" y="2261809"/>
            <a:ext cx="8447921" cy="4025588"/>
          </a:xfrm>
        </p:spPr>
        <p:txBody>
          <a:bodyPr>
            <a:noAutofit/>
          </a:bodyPr>
          <a:lstStyle/>
          <a:p>
            <a:pPr marL="36900" indent="0">
              <a:buNone/>
            </a:pPr>
            <a:r>
              <a:rPr lang="sl-SI" sz="1200" u="sng" dirty="0">
                <a:solidFill>
                  <a:schemeClr val="tx1"/>
                </a:solidFill>
                <a:latin typeface="Century Gothic" panose="020B0502020202020204" pitchFamily="34" charset="0"/>
              </a:rPr>
              <a:t>V prodajni pogodbi določi pogoje plačevanja obrokov kupnine v naslednjih okvirjih in pogojih:</a:t>
            </a:r>
          </a:p>
          <a:p>
            <a:pPr marL="36900" indent="0">
              <a:buNone/>
            </a:pPr>
            <a:endParaRPr lang="sl-SI" sz="1200" u="sng" dirty="0">
              <a:solidFill>
                <a:schemeClr val="tx1"/>
              </a:solidFill>
              <a:latin typeface="Century Gothic" panose="020B0502020202020204" pitchFamily="34" charset="0"/>
            </a:endParaRPr>
          </a:p>
          <a:p>
            <a:pPr marL="414000" lvl="1" indent="0">
              <a:buNone/>
            </a:pPr>
            <a:r>
              <a:rPr lang="sl-SI" sz="1100" dirty="0">
                <a:solidFill>
                  <a:schemeClr val="tx1"/>
                </a:solidFill>
                <a:latin typeface="Century Gothic" panose="020B0502020202020204" pitchFamily="34" charset="0"/>
              </a:rPr>
              <a:t>A) </a:t>
            </a:r>
            <a:r>
              <a:rPr lang="sl-SI" sz="1100" b="1" u="sng" dirty="0">
                <a:solidFill>
                  <a:schemeClr val="tx1"/>
                </a:solidFill>
                <a:latin typeface="Century Gothic" panose="020B0502020202020204" pitchFamily="34" charset="0"/>
              </a:rPr>
              <a:t>obroke do 85 % pogodbene vrednosti </a:t>
            </a:r>
            <a:r>
              <a:rPr lang="sl-SI" sz="1100" dirty="0">
                <a:solidFill>
                  <a:schemeClr val="tx1"/>
                </a:solidFill>
                <a:latin typeface="Century Gothic" panose="020B0502020202020204" pitchFamily="34" charset="0"/>
              </a:rPr>
              <a:t>(kupnine) SSRS nakazuje skladno z napredovanjem del v 30 dneh po predložitvi obračuna (začasna mesečna/končna situacija)</a:t>
            </a:r>
          </a:p>
          <a:p>
            <a:pPr marL="414000" lvl="1" indent="0">
              <a:buNone/>
            </a:pPr>
            <a:endParaRPr lang="sl-SI" sz="1100" dirty="0">
              <a:solidFill>
                <a:schemeClr val="tx1"/>
              </a:solidFill>
              <a:latin typeface="Century Gothic" panose="020B0502020202020204" pitchFamily="34" charset="0"/>
            </a:endParaRPr>
          </a:p>
          <a:p>
            <a:pPr marL="414000" lvl="1" indent="0">
              <a:buNone/>
            </a:pPr>
            <a:r>
              <a:rPr lang="sl-SI" sz="1100" dirty="0">
                <a:solidFill>
                  <a:schemeClr val="tx1"/>
                </a:solidFill>
                <a:latin typeface="Century Gothic" panose="020B0502020202020204" pitchFamily="34" charset="0"/>
              </a:rPr>
              <a:t> B) </a:t>
            </a:r>
            <a:r>
              <a:rPr lang="sl-SI" sz="1100" b="1" u="sng" dirty="0">
                <a:solidFill>
                  <a:schemeClr val="tx1"/>
                </a:solidFill>
                <a:latin typeface="Century Gothic" panose="020B0502020202020204" pitchFamily="34" charset="0"/>
              </a:rPr>
              <a:t>5 % pogodbene vrednosti (kupnine) </a:t>
            </a:r>
            <a:r>
              <a:rPr lang="sl-SI" sz="1100" dirty="0">
                <a:solidFill>
                  <a:schemeClr val="tx1"/>
                </a:solidFill>
                <a:latin typeface="Century Gothic" panose="020B0502020202020204" pitchFamily="34" charset="0"/>
              </a:rPr>
              <a:t>v roku 30 dni:</a:t>
            </a:r>
          </a:p>
          <a:p>
            <a:pPr marL="720000" lvl="2" indent="0">
              <a:buNone/>
            </a:pPr>
            <a:r>
              <a:rPr lang="sl-SI" sz="1100" dirty="0">
                <a:solidFill>
                  <a:schemeClr val="tx1"/>
                </a:solidFill>
                <a:latin typeface="Century Gothic" panose="020B0502020202020204" pitchFamily="34" charset="0"/>
              </a:rPr>
              <a:t>- pridobljeno pravnomočno uporabno dovoljenje za objekt z zunanjo ureditvijo </a:t>
            </a:r>
          </a:p>
          <a:p>
            <a:pPr marL="720000" lvl="2" indent="0">
              <a:buNone/>
            </a:pPr>
            <a:r>
              <a:rPr lang="sl-SI" sz="1100" dirty="0">
                <a:solidFill>
                  <a:schemeClr val="tx1"/>
                </a:solidFill>
                <a:latin typeface="Century Gothic" panose="020B0502020202020204" pitchFamily="34" charset="0"/>
              </a:rPr>
              <a:t>- PID in DZO</a:t>
            </a:r>
          </a:p>
          <a:p>
            <a:pPr marL="720000" lvl="2" indent="0">
              <a:buNone/>
            </a:pPr>
            <a:r>
              <a:rPr lang="sl-SI" sz="1100" dirty="0">
                <a:solidFill>
                  <a:schemeClr val="tx1"/>
                </a:solidFill>
                <a:latin typeface="Century Gothic" panose="020B0502020202020204" pitchFamily="34" charset="0"/>
              </a:rPr>
              <a:t>- upravnik: prevzem skupnih delov in naprav objekta z zunanjo ureditvijo</a:t>
            </a:r>
          </a:p>
          <a:p>
            <a:pPr marL="720000" lvl="2" indent="0">
              <a:buNone/>
            </a:pPr>
            <a:r>
              <a:rPr lang="sl-SI" sz="1100" dirty="0">
                <a:solidFill>
                  <a:schemeClr val="tx1"/>
                </a:solidFill>
                <a:latin typeface="Century Gothic" panose="020B0502020202020204" pitchFamily="34" charset="0"/>
              </a:rPr>
              <a:t>- vknjižba lastninske pravice na SSRS na JNS in JNOS in PM ter solastniške pravice na skupnih delih </a:t>
            </a:r>
          </a:p>
          <a:p>
            <a:pPr marL="891450" lvl="2" indent="-171450">
              <a:buFontTx/>
              <a:buChar char="-"/>
            </a:pPr>
            <a:endParaRPr lang="sl-SI" sz="1100" dirty="0">
              <a:solidFill>
                <a:schemeClr val="tx1"/>
              </a:solidFill>
              <a:latin typeface="Century Gothic" panose="020B0502020202020204" pitchFamily="34" charset="0"/>
            </a:endParaRPr>
          </a:p>
          <a:p>
            <a:pPr marL="414000" lvl="1" indent="0">
              <a:buNone/>
            </a:pPr>
            <a:r>
              <a:rPr lang="sl-SI" sz="1100" dirty="0">
                <a:solidFill>
                  <a:schemeClr val="tx1"/>
                </a:solidFill>
                <a:latin typeface="Century Gothic" panose="020B0502020202020204" pitchFamily="34" charset="0"/>
              </a:rPr>
              <a:t>C) </a:t>
            </a:r>
            <a:r>
              <a:rPr lang="sl-SI" sz="1100" b="1" u="sng" dirty="0">
                <a:solidFill>
                  <a:schemeClr val="tx1"/>
                </a:solidFill>
                <a:latin typeface="Century Gothic" panose="020B0502020202020204" pitchFamily="34" charset="0"/>
              </a:rPr>
              <a:t>10 % pogodbene vrednosti (kupnine) </a:t>
            </a:r>
            <a:r>
              <a:rPr lang="sl-SI" sz="1100" dirty="0">
                <a:solidFill>
                  <a:schemeClr val="tx1"/>
                </a:solidFill>
                <a:latin typeface="Century Gothic" panose="020B0502020202020204" pitchFamily="34" charset="0"/>
              </a:rPr>
              <a:t>v roku 30 dni:</a:t>
            </a:r>
          </a:p>
          <a:p>
            <a:pPr marL="414000" lvl="1" indent="0">
              <a:buNone/>
            </a:pPr>
            <a:r>
              <a:rPr lang="sl-SI" sz="1100" dirty="0">
                <a:solidFill>
                  <a:schemeClr val="tx1"/>
                </a:solidFill>
                <a:latin typeface="Century Gothic" panose="020B0502020202020204" pitchFamily="34" charset="0"/>
              </a:rPr>
              <a:t>      - izjava o odpravi vseh zapisniško ugotovljenih napak</a:t>
            </a:r>
          </a:p>
          <a:p>
            <a:pPr marL="414000" lvl="1" indent="0">
              <a:buNone/>
            </a:pPr>
            <a:r>
              <a:rPr lang="sl-SI" sz="1100" dirty="0">
                <a:solidFill>
                  <a:schemeClr val="tx1"/>
                </a:solidFill>
                <a:latin typeface="Century Gothic" panose="020B0502020202020204" pitchFamily="34" charset="0"/>
              </a:rPr>
              <a:t>      - izpolnitev vseh drugih pogodbenih obveznosti </a:t>
            </a:r>
          </a:p>
          <a:p>
            <a:pPr marL="414000" lvl="1" indent="0">
              <a:buNone/>
            </a:pPr>
            <a:r>
              <a:rPr lang="sl-SI" sz="1100" dirty="0">
                <a:solidFill>
                  <a:schemeClr val="tx1"/>
                </a:solidFill>
                <a:latin typeface="Century Gothic" panose="020B0502020202020204" pitchFamily="34" charset="0"/>
              </a:rPr>
              <a:t>      - predložena bančna oz. zavarovalniška garancija za odpravo napak in pomanjkljivosti (5% 60 mesecev (5 let),               3% 120 mesecev (10 let)</a:t>
            </a:r>
          </a:p>
          <a:p>
            <a:pPr marL="585450" lvl="1" indent="-171450">
              <a:buFontTx/>
              <a:buChar char="-"/>
            </a:pPr>
            <a:endParaRPr lang="sl-SI" sz="1200" dirty="0">
              <a:solidFill>
                <a:schemeClr val="tx1"/>
              </a:solidFill>
              <a:latin typeface="Century Gothic" panose="020B0502020202020204" pitchFamily="34" charset="0"/>
            </a:endParaRPr>
          </a:p>
          <a:p>
            <a:pPr marL="585450" lvl="1" indent="-171450">
              <a:buFontTx/>
              <a:buChar char="-"/>
            </a:pPr>
            <a:r>
              <a:rPr lang="sl-SI" sz="1100" dirty="0">
                <a:solidFill>
                  <a:schemeClr val="tx1"/>
                </a:solidFill>
                <a:latin typeface="Century Gothic" panose="020B0502020202020204" pitchFamily="34" charset="0"/>
              </a:rPr>
              <a:t>SSRS bo sorazmerni delež sredstev do višine odobrenih sredstev nakazoval neposredno investitorju — prodajalcu v skladu s prodajno pogodbo določenimi pogodbenimi roki, če mu bo prosilec praviloma predložil ustrezno dokazilo, da je sam predhodno nakazal prodajalcu svoj sorazmeren delež sredstev.</a:t>
            </a:r>
          </a:p>
          <a:p>
            <a:pPr marL="585450" lvl="1" indent="-171450">
              <a:buFontTx/>
              <a:buChar char="-"/>
            </a:pPr>
            <a:endParaRPr lang="sl-SI" sz="1200" dirty="0">
              <a:solidFill>
                <a:schemeClr val="tx1"/>
              </a:solidFill>
              <a:latin typeface="Century Gothic" panose="020B0502020202020204" pitchFamily="34" charset="0"/>
            </a:endParaRPr>
          </a:p>
          <a:p>
            <a:pPr marL="585450" lvl="1" indent="-171450">
              <a:buFontTx/>
              <a:buChar char="-"/>
            </a:pPr>
            <a:endParaRPr lang="sl-SI" sz="1200" dirty="0">
              <a:solidFill>
                <a:schemeClr val="tx1"/>
              </a:solidFill>
              <a:latin typeface="Century Gothic" panose="020B0502020202020204" pitchFamily="34" charset="0"/>
            </a:endParaRPr>
          </a:p>
          <a:p>
            <a:pPr marL="585450" lvl="1" indent="-171450">
              <a:buFontTx/>
              <a:buChar char="-"/>
            </a:pPr>
            <a:endParaRPr lang="sl-SI" sz="1100" dirty="0">
              <a:effectLst/>
              <a:latin typeface="Arial Nova Light" panose="020B0304020202020204" pitchFamily="34" charset="0"/>
            </a:endParaRPr>
          </a:p>
        </p:txBody>
      </p:sp>
      <p:pic>
        <p:nvPicPr>
          <p:cNvPr id="11" name="Slika 10">
            <a:extLst>
              <a:ext uri="{FF2B5EF4-FFF2-40B4-BE49-F238E27FC236}">
                <a16:creationId xmlns:a16="http://schemas.microsoft.com/office/drawing/2014/main" id="{02A66B69-17E8-4D9F-957B-7718F03D49E5}"/>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13" name="Naslov 1">
            <a:extLst>
              <a:ext uri="{FF2B5EF4-FFF2-40B4-BE49-F238E27FC236}">
                <a16:creationId xmlns:a16="http://schemas.microsoft.com/office/drawing/2014/main" id="{DE8391C0-AF80-4CEF-83F8-3677E5594228}"/>
              </a:ext>
            </a:extLst>
          </p:cNvPr>
          <p:cNvSpPr txBox="1">
            <a:spLocks/>
          </p:cNvSpPr>
          <p:nvPr/>
        </p:nvSpPr>
        <p:spPr>
          <a:xfrm>
            <a:off x="662799" y="662043"/>
            <a:ext cx="10866401" cy="97045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r>
              <a:rPr lang="sl-SI" sz="4400" b="1" dirty="0">
                <a:solidFill>
                  <a:srgbClr val="4F8528"/>
                </a:solidFill>
                <a:latin typeface="Century Gothic" panose="020B0502020202020204" pitchFamily="34" charset="0"/>
                <a:ea typeface="Ebrima" panose="02000000000000000000" pitchFamily="2" charset="0"/>
                <a:cs typeface="Ebrima" panose="02000000000000000000" pitchFamily="2" charset="0"/>
              </a:rPr>
              <a:t>IZVAJANJE SOINVESTITORSTVA</a:t>
            </a:r>
          </a:p>
        </p:txBody>
      </p:sp>
      <p:sp>
        <p:nvSpPr>
          <p:cNvPr id="15" name="Pravokotnik: zaokroženi vogali 14">
            <a:extLst>
              <a:ext uri="{FF2B5EF4-FFF2-40B4-BE49-F238E27FC236}">
                <a16:creationId xmlns:a16="http://schemas.microsoft.com/office/drawing/2014/main" id="{5CD8F98A-0448-4A74-8CCA-DC9510540A10}"/>
              </a:ext>
            </a:extLst>
          </p:cNvPr>
          <p:cNvSpPr/>
          <p:nvPr/>
        </p:nvSpPr>
        <p:spPr>
          <a:xfrm>
            <a:off x="5149878" y="1495457"/>
            <a:ext cx="1691640" cy="544884"/>
          </a:xfrm>
          <a:prstGeom prst="roundRect">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7" name="Označba mesta besedila 2">
            <a:extLst>
              <a:ext uri="{FF2B5EF4-FFF2-40B4-BE49-F238E27FC236}">
                <a16:creationId xmlns:a16="http://schemas.microsoft.com/office/drawing/2014/main" id="{3A66B146-386D-4C00-90B5-6E2888E3CEED}"/>
              </a:ext>
            </a:extLst>
          </p:cNvPr>
          <p:cNvSpPr txBox="1">
            <a:spLocks/>
          </p:cNvSpPr>
          <p:nvPr/>
        </p:nvSpPr>
        <p:spPr>
          <a:xfrm>
            <a:off x="5336479" y="1560471"/>
            <a:ext cx="1449070" cy="544884"/>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spcBef>
                <a:spcPts val="0"/>
              </a:spcBef>
              <a:spcAft>
                <a:spcPts val="0"/>
              </a:spcAft>
              <a:buNone/>
            </a:pPr>
            <a:r>
              <a:rPr lang="sl-SI" b="1" dirty="0">
                <a:solidFill>
                  <a:schemeClr val="bg1"/>
                </a:solidFill>
                <a:effectLst>
                  <a:outerShdw blurRad="38100" dist="38100" dir="2700000" algn="tl">
                    <a:srgbClr val="000000">
                      <a:alpha val="43137"/>
                    </a:srgbClr>
                  </a:outerShdw>
                </a:effectLst>
              </a:rPr>
              <a:t>MODEL II </a:t>
            </a:r>
          </a:p>
        </p:txBody>
      </p:sp>
      <p:grpSp>
        <p:nvGrpSpPr>
          <p:cNvPr id="18" name="Skupina 17">
            <a:extLst>
              <a:ext uri="{FF2B5EF4-FFF2-40B4-BE49-F238E27FC236}">
                <a16:creationId xmlns:a16="http://schemas.microsoft.com/office/drawing/2014/main" id="{F5C1AC42-0C85-4926-823A-E8EE0047054C}"/>
              </a:ext>
            </a:extLst>
          </p:cNvPr>
          <p:cNvGrpSpPr/>
          <p:nvPr/>
        </p:nvGrpSpPr>
        <p:grpSpPr>
          <a:xfrm>
            <a:off x="964243" y="2914509"/>
            <a:ext cx="1974293" cy="2085621"/>
            <a:chOff x="636913" y="2386189"/>
            <a:chExt cx="1974293" cy="2085621"/>
          </a:xfrm>
        </p:grpSpPr>
        <p:sp>
          <p:nvSpPr>
            <p:cNvPr id="19" name="Elipsa 18">
              <a:extLst>
                <a:ext uri="{FF2B5EF4-FFF2-40B4-BE49-F238E27FC236}">
                  <a16:creationId xmlns:a16="http://schemas.microsoft.com/office/drawing/2014/main" id="{A58B2BD1-60AC-4E60-B3DD-58546F0B007D}"/>
                </a:ext>
              </a:extLst>
            </p:cNvPr>
            <p:cNvSpPr/>
            <p:nvPr/>
          </p:nvSpPr>
          <p:spPr>
            <a:xfrm>
              <a:off x="636913" y="2386189"/>
              <a:ext cx="1974293" cy="1974293"/>
            </a:xfrm>
            <a:prstGeom prst="ellipse">
              <a:avLst/>
            </a:prstGeom>
            <a:solidFill>
              <a:srgbClr val="4F85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20" name="Grafika 19" descr="Rokovanje">
              <a:extLst>
                <a:ext uri="{FF2B5EF4-FFF2-40B4-BE49-F238E27FC236}">
                  <a16:creationId xmlns:a16="http://schemas.microsoft.com/office/drawing/2014/main" id="{02DAE497-717A-46F5-AF24-6220CB45CA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4802" y="3193296"/>
              <a:ext cx="1278513" cy="1278514"/>
            </a:xfrm>
            <a:prstGeom prst="rect">
              <a:avLst/>
            </a:prstGeom>
          </p:spPr>
        </p:pic>
        <p:pic>
          <p:nvPicPr>
            <p:cNvPr id="21" name="Grafika 20" descr="Tortni grafikon">
              <a:extLst>
                <a:ext uri="{FF2B5EF4-FFF2-40B4-BE49-F238E27FC236}">
                  <a16:creationId xmlns:a16="http://schemas.microsoft.com/office/drawing/2014/main" id="{F537BB77-FD5F-4832-9174-1BAE89F8A0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87755" y="2648158"/>
              <a:ext cx="894336" cy="894336"/>
            </a:xfrm>
            <a:prstGeom prst="rect">
              <a:avLst/>
            </a:prstGeom>
          </p:spPr>
        </p:pic>
      </p:grpSp>
    </p:spTree>
    <p:extLst>
      <p:ext uri="{BB962C8B-B14F-4D97-AF65-F5344CB8AC3E}">
        <p14:creationId xmlns:p14="http://schemas.microsoft.com/office/powerpoint/2010/main" val="23605971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besedila 3">
            <a:extLst>
              <a:ext uri="{FF2B5EF4-FFF2-40B4-BE49-F238E27FC236}">
                <a16:creationId xmlns:a16="http://schemas.microsoft.com/office/drawing/2014/main" id="{EAD3865D-38B5-430A-B024-F580707108E5}"/>
              </a:ext>
            </a:extLst>
          </p:cNvPr>
          <p:cNvSpPr>
            <a:spLocks noGrp="1"/>
          </p:cNvSpPr>
          <p:nvPr>
            <p:ph type="body" sz="half" idx="15"/>
          </p:nvPr>
        </p:nvSpPr>
        <p:spPr>
          <a:xfrm>
            <a:off x="960322" y="1902506"/>
            <a:ext cx="3300984" cy="5301574"/>
          </a:xfrm>
        </p:spPr>
        <p:txBody>
          <a:bodyPr>
            <a:normAutofit fontScale="40000" lnSpcReduction="20000"/>
          </a:bodyPr>
          <a:lstStyle/>
          <a:p>
            <a:pPr algn="l"/>
            <a:r>
              <a:rPr lang="sl-SI" sz="2500" dirty="0">
                <a:effectLst/>
                <a:latin typeface="Arial Nova Light" panose="020B0304020202020204" pitchFamily="34" charset="0"/>
              </a:rPr>
              <a:t>pravnomočno GD za gradnjo oz. rekonstrukcijo JNS in JNOS ali stanovanjske stavbe </a:t>
            </a:r>
          </a:p>
          <a:p>
            <a:pPr lvl="1"/>
            <a:r>
              <a:rPr lang="sl-SI" sz="2500" dirty="0">
                <a:effectLst/>
                <a:latin typeface="Arial Nova Light" panose="020B0304020202020204" pitchFamily="34" charset="0"/>
              </a:rPr>
              <a:t>Če gradnja oz. rekonstrukcija ob predložitvi vloge že poteka, predložiti sklenjeno gradbeno pogodbo, vključno s popisi del IN poročilom pogodbenega izvajalca del s presekom stanja (gradbeno-tehnični, terminski in finančni presek) izvedenih del na projektu,</a:t>
            </a:r>
          </a:p>
          <a:p>
            <a:pPr lvl="1"/>
            <a:endParaRPr lang="sl-SI" sz="2500" dirty="0">
              <a:effectLst/>
              <a:latin typeface="Arial Nova Light" panose="020B0304020202020204" pitchFamily="34" charset="0"/>
            </a:endParaRPr>
          </a:p>
          <a:p>
            <a:pPr algn="l"/>
            <a:r>
              <a:rPr lang="sl-SI" sz="2500" dirty="0">
                <a:effectLst/>
                <a:latin typeface="Arial Nova Light" panose="020B0304020202020204" pitchFamily="34" charset="0"/>
              </a:rPr>
              <a:t>v primeru nakupa JNS in JNOS predložiti veljavno sklenjeno prodajno pogodbo ali predpogodbo oz. drug ustrezen dokument (npr. pismo o nameri - izkazuje namero za nakup JNS in JNOS s pripadajočimi PM in z vzpostavljenimi vsemi potrebnimi služnostmi za funkcioniranje objekta),</a:t>
            </a:r>
          </a:p>
          <a:p>
            <a:pPr algn="l"/>
            <a:r>
              <a:rPr lang="sl-SI" sz="2500" dirty="0">
                <a:effectLst/>
                <a:latin typeface="Arial Nova Light" panose="020B0304020202020204" pitchFamily="34" charset="0"/>
              </a:rPr>
              <a:t>za gradnjo, rekonstrukcijo in nakup stanovanjskih enot izdelano ustrezno </a:t>
            </a:r>
            <a:r>
              <a:rPr lang="sl-SI" sz="2600" dirty="0">
                <a:effectLst/>
                <a:latin typeface="Arial Nova Light" panose="020B0304020202020204" pitchFamily="34" charset="0"/>
              </a:rPr>
              <a:t>projektno dokumentacijo DGD in PZI skladno s:</a:t>
            </a:r>
          </a:p>
          <a:p>
            <a:pPr lvl="1">
              <a:lnSpc>
                <a:spcPct val="120000"/>
              </a:lnSpc>
              <a:spcBef>
                <a:spcPts val="0"/>
              </a:spcBef>
              <a:spcAft>
                <a:spcPts val="0"/>
              </a:spcAft>
              <a:buFontTx/>
              <a:buChar char="-"/>
            </a:pPr>
            <a:r>
              <a:rPr lang="sl-SI" sz="2300" dirty="0">
                <a:effectLst/>
                <a:latin typeface="Arial Nova Light" panose="020B0304020202020204" pitchFamily="34" charset="0"/>
              </a:rPr>
              <a:t> Pravilnikom o projektni in drugi dokumentaciji ter obrazcih pri graditvi objektov </a:t>
            </a:r>
          </a:p>
          <a:p>
            <a:pPr lvl="1">
              <a:lnSpc>
                <a:spcPct val="120000"/>
              </a:lnSpc>
              <a:spcBef>
                <a:spcPts val="0"/>
              </a:spcBef>
              <a:spcAft>
                <a:spcPts val="0"/>
              </a:spcAft>
              <a:buFontTx/>
              <a:buChar char="-"/>
            </a:pPr>
            <a:r>
              <a:rPr lang="sl-SI" sz="2300" dirty="0">
                <a:effectLst/>
                <a:latin typeface="Arial Nova Light" panose="020B0304020202020204" pitchFamily="34" charset="0"/>
              </a:rPr>
              <a:t> Pravilnikom o minimalnih tehničnih zahtevah za graditev stanovanjskih stavb in stanovanj</a:t>
            </a:r>
          </a:p>
          <a:p>
            <a:pPr lvl="1">
              <a:lnSpc>
                <a:spcPct val="120000"/>
              </a:lnSpc>
              <a:spcBef>
                <a:spcPts val="0"/>
              </a:spcBef>
              <a:spcAft>
                <a:spcPts val="0"/>
              </a:spcAft>
              <a:buFontTx/>
              <a:buChar char="-"/>
            </a:pPr>
            <a:r>
              <a:rPr lang="sl-SI" sz="2300" dirty="0">
                <a:effectLst/>
                <a:latin typeface="Arial Nova Light" panose="020B0304020202020204" pitchFamily="34" charset="0"/>
              </a:rPr>
              <a:t> Pravilnikom o minimalnih tehničnih zahtevah za graditev oskrbovanih stanovanj za starejšo tor o načinu zagotavljanja pogojev za njihovo obratovanje </a:t>
            </a:r>
          </a:p>
          <a:p>
            <a:pPr lvl="1">
              <a:lnSpc>
                <a:spcPct val="120000"/>
              </a:lnSpc>
              <a:spcBef>
                <a:spcPts val="0"/>
              </a:spcBef>
              <a:spcAft>
                <a:spcPts val="0"/>
              </a:spcAft>
              <a:buFontTx/>
              <a:buChar char="-"/>
            </a:pPr>
            <a:r>
              <a:rPr lang="sl-SI" sz="2300" dirty="0">
                <a:effectLst/>
                <a:latin typeface="Arial Nova Light" panose="020B0304020202020204" pitchFamily="34" charset="0"/>
              </a:rPr>
              <a:t> in drugimi merodajnimi predpisi, ki urejajo predmetno področje ali nadomestijo te predpise; </a:t>
            </a:r>
          </a:p>
          <a:p>
            <a:pPr lvl="1">
              <a:spcBef>
                <a:spcPts val="0"/>
              </a:spcBef>
              <a:spcAft>
                <a:spcPts val="0"/>
              </a:spcAft>
              <a:buFontTx/>
              <a:buChar char="-"/>
            </a:pPr>
            <a:endParaRPr lang="sl-SI" sz="2600" dirty="0">
              <a:effectLst/>
              <a:latin typeface="Arial Nova Light" panose="020B0304020202020204" pitchFamily="34" charset="0"/>
            </a:endParaRPr>
          </a:p>
          <a:p>
            <a:pPr algn="l">
              <a:spcBef>
                <a:spcPts val="0"/>
              </a:spcBef>
              <a:spcAft>
                <a:spcPts val="0"/>
              </a:spcAft>
            </a:pPr>
            <a:r>
              <a:rPr lang="sl-SI" sz="2600" dirty="0">
                <a:effectLst/>
                <a:latin typeface="Arial Nova Light" panose="020B0304020202020204" pitchFamily="34" charset="0"/>
              </a:rPr>
              <a:t>Dokumentacija mora vsebovati projektantski popis del in predračun,</a:t>
            </a:r>
          </a:p>
          <a:p>
            <a:pPr algn="l">
              <a:spcBef>
                <a:spcPts val="0"/>
              </a:spcBef>
              <a:spcAft>
                <a:spcPts val="0"/>
              </a:spcAft>
            </a:pPr>
            <a:endParaRPr lang="sl-SI" sz="2600" dirty="0">
              <a:effectLst/>
              <a:latin typeface="Arial Nova Light" panose="020B0304020202020204" pitchFamily="34" charset="0"/>
            </a:endParaRPr>
          </a:p>
          <a:p>
            <a:pPr algn="l">
              <a:spcBef>
                <a:spcPts val="0"/>
              </a:spcBef>
              <a:spcAft>
                <a:spcPts val="0"/>
              </a:spcAft>
            </a:pPr>
            <a:r>
              <a:rPr lang="sl-SI" sz="2500" dirty="0">
                <a:effectLst/>
                <a:latin typeface="Arial Nova Light" panose="020B0304020202020204" pitchFamily="34" charset="0"/>
              </a:rPr>
              <a:t>izjavo vodje projektiranja o doseganju pogojev učinkovite rabe energije in zahtev zelenih javnih naročanj,</a:t>
            </a:r>
          </a:p>
          <a:p>
            <a:pPr algn="l">
              <a:spcBef>
                <a:spcPts val="0"/>
              </a:spcBef>
              <a:spcAft>
                <a:spcPts val="0"/>
              </a:spcAft>
            </a:pPr>
            <a:endParaRPr lang="sl-SI" sz="2600" dirty="0">
              <a:effectLst/>
              <a:latin typeface="Arial Nova Light" panose="020B0304020202020204" pitchFamily="34" charset="0"/>
            </a:endParaRPr>
          </a:p>
          <a:p>
            <a:pPr algn="l">
              <a:spcBef>
                <a:spcPts val="0"/>
              </a:spcBef>
              <a:spcAft>
                <a:spcPts val="0"/>
              </a:spcAft>
              <a:buFont typeface="Wingdings" panose="05000000000000000000" pitchFamily="2" charset="2"/>
              <a:buChar char="v"/>
            </a:pPr>
            <a:endParaRPr lang="sl-SI" sz="2600" dirty="0">
              <a:effectLst/>
              <a:latin typeface="Arial Nova Light" panose="020B0304020202020204" pitchFamily="34" charset="0"/>
            </a:endParaRPr>
          </a:p>
        </p:txBody>
      </p:sp>
      <p:sp>
        <p:nvSpPr>
          <p:cNvPr id="6" name="Označba mesta besedila 5">
            <a:extLst>
              <a:ext uri="{FF2B5EF4-FFF2-40B4-BE49-F238E27FC236}">
                <a16:creationId xmlns:a16="http://schemas.microsoft.com/office/drawing/2014/main" id="{D2EB4D36-E731-49B4-B16C-4CEA8D2EDFBC}"/>
              </a:ext>
            </a:extLst>
          </p:cNvPr>
          <p:cNvSpPr>
            <a:spLocks noGrp="1"/>
          </p:cNvSpPr>
          <p:nvPr>
            <p:ph type="body" sz="half" idx="16"/>
          </p:nvPr>
        </p:nvSpPr>
        <p:spPr>
          <a:xfrm>
            <a:off x="4604698" y="1902506"/>
            <a:ext cx="3300984" cy="4610910"/>
          </a:xfrm>
        </p:spPr>
        <p:txBody>
          <a:bodyPr>
            <a:normAutofit lnSpcReduction="10000"/>
          </a:bodyPr>
          <a:lstStyle/>
          <a:p>
            <a:pPr algn="just">
              <a:spcBef>
                <a:spcPts val="0"/>
              </a:spcBef>
            </a:pPr>
            <a:r>
              <a:rPr lang="sl-SI" sz="1000" dirty="0">
                <a:effectLst/>
                <a:latin typeface="Arial Nova Light" panose="020B0304020202020204" pitchFamily="34" charset="0"/>
              </a:rPr>
              <a:t>izjavo vodje projektiranja, da je projektna dokumentacija izdelana skladno z omenjenimi pravilniki in da izpolnjuje vse pogoje veljavne zakonodajo s področja graditve objektov,</a:t>
            </a:r>
          </a:p>
          <a:p>
            <a:pPr algn="just">
              <a:spcBef>
                <a:spcPts val="0"/>
              </a:spcBef>
            </a:pPr>
            <a:endParaRPr lang="sl-SI" sz="1000" dirty="0">
              <a:effectLst/>
              <a:latin typeface="Arial Nova Light" panose="020B0304020202020204" pitchFamily="34" charset="0"/>
            </a:endParaRPr>
          </a:p>
          <a:p>
            <a:pPr algn="just">
              <a:spcBef>
                <a:spcPts val="0"/>
              </a:spcBef>
            </a:pPr>
            <a:r>
              <a:rPr lang="sl-SI" sz="1000" dirty="0">
                <a:effectLst/>
                <a:latin typeface="Arial Nova Light" panose="020B0304020202020204" pitchFamily="34" charset="0"/>
              </a:rPr>
              <a:t>izjavo vodje projektiranja, da površina stanovanj ustreza površinskim standardom po Pravilniku o dodeljevanju neprofitnih stanovanj v najem, </a:t>
            </a:r>
          </a:p>
          <a:p>
            <a:pPr algn="just">
              <a:spcBef>
                <a:spcPts val="0"/>
              </a:spcBef>
            </a:pPr>
            <a:endParaRPr lang="sl-SI" sz="1000" dirty="0">
              <a:effectLst/>
              <a:latin typeface="Arial Nova Light" panose="020B0304020202020204" pitchFamily="34" charset="0"/>
            </a:endParaRPr>
          </a:p>
          <a:p>
            <a:pPr algn="just">
              <a:spcBef>
                <a:spcPts val="0"/>
              </a:spcBef>
            </a:pPr>
            <a:r>
              <a:rPr lang="sl-SI" sz="1000" dirty="0">
                <a:effectLst/>
                <a:latin typeface="Arial Nova Light" panose="020B0304020202020204" pitchFamily="34" charset="0"/>
              </a:rPr>
              <a:t>izjavo vodje projektiranja, da površina oskrbovanih stanovanj ustreza površinskim standardom iz področne zakonodaje,</a:t>
            </a:r>
          </a:p>
          <a:p>
            <a:pPr algn="just">
              <a:spcBef>
                <a:spcPts val="0"/>
              </a:spcBef>
            </a:pPr>
            <a:endParaRPr lang="sl-SI" sz="1000" dirty="0">
              <a:effectLst/>
              <a:latin typeface="Arial Nova Light" panose="020B0304020202020204" pitchFamily="34" charset="0"/>
            </a:endParaRPr>
          </a:p>
          <a:p>
            <a:pPr algn="just">
              <a:spcBef>
                <a:spcPts val="0"/>
              </a:spcBef>
            </a:pPr>
            <a:r>
              <a:rPr lang="sl-SI" sz="1000" dirty="0">
                <a:effectLst/>
                <a:latin typeface="Arial Nova Light" panose="020B0304020202020204" pitchFamily="34" charset="0"/>
              </a:rPr>
              <a:t>ustrezno dokumentacijo in v projektni fazi (DGD/PZI) izjavo vodje projektiranje za doseganje energijskega kazalnika od 0 do 15 kW/hm2a - razred A2 (JNOS),</a:t>
            </a:r>
          </a:p>
          <a:p>
            <a:pPr algn="just">
              <a:spcBef>
                <a:spcPts val="0"/>
              </a:spcBef>
            </a:pPr>
            <a:endParaRPr lang="sl-SI" sz="1000" dirty="0">
              <a:effectLst/>
              <a:latin typeface="Arial Nova Light" panose="020B0304020202020204" pitchFamily="34" charset="0"/>
            </a:endParaRPr>
          </a:p>
          <a:p>
            <a:pPr algn="just">
              <a:spcBef>
                <a:spcPts val="0"/>
              </a:spcBef>
            </a:pPr>
            <a:r>
              <a:rPr lang="sl-SI" sz="1000" dirty="0">
                <a:effectLst/>
                <a:latin typeface="Arial Nova Light" panose="020B0304020202020204" pitchFamily="34" charset="0"/>
              </a:rPr>
              <a:t>Predinvesticijsko dokumentacijo (DIIP, PIZ in IP) skladno z Uredbo o enotni metodologiji za pripravo in obravnavo investicijske dokumentacije na področju javnih financ (Uradni list RS, št. 60/06, 54/10 in 27/16), iz katere mora biti razviden utemeljen terminski plan realizacije investicije, podana opredelitev strukture cene investicije, ter izkaz presežka trajnih virov nad materialnimi in nematerialnimi naložbami za pokritje potrebne lastne udeležbe za izvedbo projekta,</a:t>
            </a:r>
          </a:p>
          <a:p>
            <a:pPr algn="just">
              <a:spcBef>
                <a:spcPts val="0"/>
              </a:spcBef>
            </a:pPr>
            <a:endParaRPr lang="sl-SI" sz="1000" dirty="0">
              <a:effectLst/>
              <a:latin typeface="Arial Nova Light" panose="020B0304020202020204" pitchFamily="34" charset="0"/>
            </a:endParaRPr>
          </a:p>
          <a:p>
            <a:pPr algn="just">
              <a:spcBef>
                <a:spcPts val="0"/>
              </a:spcBef>
            </a:pPr>
            <a:r>
              <a:rPr lang="sl-SI" sz="1000" dirty="0">
                <a:effectLst/>
                <a:latin typeface="Arial Nova Light" panose="020B0304020202020204" pitchFamily="34" charset="0"/>
              </a:rPr>
              <a:t>okvirni terminski plan realizacije investicije (potrjen s strani odgovorne osebe prosilca),</a:t>
            </a:r>
          </a:p>
          <a:p>
            <a:pPr algn="just">
              <a:spcBef>
                <a:spcPts val="0"/>
              </a:spcBef>
            </a:pPr>
            <a:endParaRPr lang="sl-SI" sz="1000" dirty="0">
              <a:effectLst/>
              <a:latin typeface="Arial Nova Light" panose="020B0304020202020204" pitchFamily="34" charset="0"/>
            </a:endParaRPr>
          </a:p>
          <a:p>
            <a:pPr algn="just">
              <a:spcBef>
                <a:spcPts val="0"/>
              </a:spcBef>
            </a:pPr>
            <a:r>
              <a:rPr lang="sl-SI" sz="1000" dirty="0">
                <a:effectLst/>
                <a:latin typeface="Arial Nova Light" panose="020B0304020202020204" pitchFamily="34" charset="0"/>
              </a:rPr>
              <a:t>opredelitev strukture cene investicije (potrjene s strani odgovorne osebe prosilca),</a:t>
            </a:r>
          </a:p>
        </p:txBody>
      </p:sp>
      <p:sp>
        <p:nvSpPr>
          <p:cNvPr id="8" name="Označba mesta besedila 7">
            <a:extLst>
              <a:ext uri="{FF2B5EF4-FFF2-40B4-BE49-F238E27FC236}">
                <a16:creationId xmlns:a16="http://schemas.microsoft.com/office/drawing/2014/main" id="{F774BA20-5DDE-446B-A93D-A449B030C917}"/>
              </a:ext>
            </a:extLst>
          </p:cNvPr>
          <p:cNvSpPr>
            <a:spLocks noGrp="1"/>
          </p:cNvSpPr>
          <p:nvPr>
            <p:ph type="body" sz="half" idx="17"/>
          </p:nvPr>
        </p:nvSpPr>
        <p:spPr>
          <a:xfrm>
            <a:off x="8305860" y="1902506"/>
            <a:ext cx="3300984" cy="4993148"/>
          </a:xfrm>
        </p:spPr>
        <p:txBody>
          <a:bodyPr>
            <a:normAutofit fontScale="77500" lnSpcReduction="20000"/>
          </a:bodyPr>
          <a:lstStyle/>
          <a:p>
            <a:pPr marL="36900" algn="just">
              <a:spcAft>
                <a:spcPts val="500"/>
              </a:spcAft>
            </a:pPr>
            <a:r>
              <a:rPr lang="sl-SI" sz="1300" dirty="0">
                <a:effectLst/>
                <a:latin typeface="Arial Nova Light" panose="020B0304020202020204" pitchFamily="34" charset="0"/>
              </a:rPr>
              <a:t>izjavo o seznanjenosti s SPRS 2050 (potrjena s strani odgovorne osebe prosilca),</a:t>
            </a:r>
          </a:p>
          <a:p>
            <a:pPr marL="36900" algn="just">
              <a:spcAft>
                <a:spcPts val="500"/>
              </a:spcAft>
            </a:pPr>
            <a:r>
              <a:rPr lang="sl-SI" sz="1300" dirty="0">
                <a:effectLst/>
                <a:latin typeface="Arial Nova Light" panose="020B0304020202020204" pitchFamily="34" charset="0"/>
              </a:rPr>
              <a:t>ustrezen in ažuren dokument (datum usklajen z vlogo) pristojnega organa lokalne skupnosti, ki izkazuje realno potrebo po pridobitvi JNS in JNOS v lokalnih skupnostih,</a:t>
            </a:r>
            <a:endParaRPr lang="sl-SI" sz="1300" dirty="0">
              <a:latin typeface="Arial Nova Light" panose="020B0304020202020204" pitchFamily="34" charset="0"/>
            </a:endParaRPr>
          </a:p>
          <a:p>
            <a:pPr marL="36900" algn="just">
              <a:spcAft>
                <a:spcPts val="500"/>
              </a:spcAft>
            </a:pPr>
            <a:r>
              <a:rPr lang="sl-SI" sz="1300" dirty="0">
                <a:latin typeface="Arial Nova Light" panose="020B0304020202020204" pitchFamily="34" charset="0"/>
              </a:rPr>
              <a:t>izjavo, da bodo prosilci pridobljene stanovanjske enote JNS in JNOS oddali v javni najem upravičencem po Pravilniku o načinu in postopku izračuna neprofitne najemnine ter višine subvencije najemnine (Uradni list RS, št. 92/25) oz. skladno z vsakokratno zakonodajo, ki bo urejala oddajo v javni najem v RS,</a:t>
            </a:r>
          </a:p>
          <a:p>
            <a:pPr>
              <a:spcBef>
                <a:spcPts val="0"/>
              </a:spcBef>
              <a:spcAft>
                <a:spcPts val="0"/>
              </a:spcAft>
            </a:pPr>
            <a:endParaRPr lang="sl-SI" sz="1300" dirty="0">
              <a:latin typeface="Arial Nova Light" panose="020B0304020202020204" pitchFamily="34" charset="0"/>
            </a:endParaRPr>
          </a:p>
          <a:p>
            <a:pPr>
              <a:spcBef>
                <a:spcPts val="0"/>
              </a:spcBef>
              <a:spcAft>
                <a:spcPts val="0"/>
              </a:spcAft>
            </a:pPr>
            <a:r>
              <a:rPr lang="sl-SI" sz="1300" dirty="0">
                <a:latin typeface="Arial Nova Light" panose="020B0304020202020204" pitchFamily="34" charset="0"/>
              </a:rPr>
              <a:t>Izjavo (potrjeno s strani odgovorne osebe prosilca) da:</a:t>
            </a:r>
          </a:p>
          <a:p>
            <a:pPr marL="891450" lvl="2" indent="-171450">
              <a:spcBef>
                <a:spcPts val="0"/>
              </a:spcBef>
              <a:spcAft>
                <a:spcPts val="0"/>
              </a:spcAft>
              <a:buFontTx/>
              <a:buChar char="-"/>
            </a:pPr>
            <a:r>
              <a:rPr lang="sl-SI" sz="1300" dirty="0">
                <a:latin typeface="Arial Nova Light" panose="020B0304020202020204" pitchFamily="34" charset="0"/>
              </a:rPr>
              <a:t>prosilec na dan podaje vloge nima blokiranih transakcijskih računov, </a:t>
            </a:r>
          </a:p>
          <a:p>
            <a:pPr marL="891450" lvl="2" indent="-171450">
              <a:spcBef>
                <a:spcPts val="0"/>
              </a:spcBef>
              <a:spcAft>
                <a:spcPts val="0"/>
              </a:spcAft>
              <a:buFontTx/>
              <a:buChar char="-"/>
            </a:pPr>
            <a:r>
              <a:rPr lang="sl-SI" sz="1300" dirty="0">
                <a:latin typeface="Arial Nova Light" panose="020B0304020202020204" pitchFamily="34" charset="0"/>
              </a:rPr>
              <a:t>prosilec na dan vložitve vloge ni insolventen,</a:t>
            </a:r>
          </a:p>
          <a:p>
            <a:pPr marL="891450" lvl="2" indent="-171450">
              <a:spcBef>
                <a:spcPts val="0"/>
              </a:spcBef>
              <a:spcAft>
                <a:spcPts val="0"/>
              </a:spcAft>
              <a:buFontTx/>
              <a:buChar char="-"/>
            </a:pPr>
            <a:r>
              <a:rPr lang="sl-SI" sz="1300" dirty="0">
                <a:latin typeface="Arial Nova Light" panose="020B0304020202020204" pitchFamily="34" charset="0"/>
              </a:rPr>
              <a:t>ima prosilec poravnane vse zapadle obveznosti do SSRS.</a:t>
            </a:r>
          </a:p>
          <a:p>
            <a:pPr marL="720000" lvl="2">
              <a:spcBef>
                <a:spcPts val="0"/>
              </a:spcBef>
              <a:spcAft>
                <a:spcPts val="0"/>
              </a:spcAft>
            </a:pPr>
            <a:endParaRPr lang="sl-SI" sz="1300" dirty="0">
              <a:latin typeface="Arial Nova Light" panose="020B0304020202020204" pitchFamily="34" charset="0"/>
            </a:endParaRPr>
          </a:p>
          <a:p>
            <a:pPr marL="36900" algn="just">
              <a:spcBef>
                <a:spcPts val="0"/>
              </a:spcBef>
              <a:spcAft>
                <a:spcPts val="0"/>
              </a:spcAft>
            </a:pPr>
            <a:r>
              <a:rPr lang="sl-SI" sz="1300" dirty="0">
                <a:latin typeface="Arial Nova Light" panose="020B0304020202020204" pitchFamily="34" charset="0"/>
              </a:rPr>
              <a:t>izkazati, da imajo zagotovljene vire financiranja v delu lastne udeležbe za izvedbo projekta z izjavo prosilca in dokazilom iz proračunskih dokumentov in/ali finančnih načrtov prosilca,</a:t>
            </a:r>
          </a:p>
          <a:p>
            <a:pPr marL="36900" algn="just">
              <a:spcBef>
                <a:spcPts val="0"/>
              </a:spcBef>
              <a:spcAft>
                <a:spcPts val="0"/>
              </a:spcAft>
            </a:pPr>
            <a:endParaRPr lang="sl-SI" sz="1300" dirty="0">
              <a:latin typeface="Arial Nova Light" panose="020B0304020202020204" pitchFamily="34" charset="0"/>
            </a:endParaRPr>
          </a:p>
          <a:p>
            <a:pPr marL="36900" algn="just">
              <a:spcBef>
                <a:spcPts val="0"/>
              </a:spcBef>
              <a:spcAft>
                <a:spcPts val="0"/>
              </a:spcAft>
            </a:pPr>
            <a:r>
              <a:rPr lang="sl-SI" sz="1300" dirty="0">
                <a:latin typeface="Arial Nova Light" panose="020B0304020202020204" pitchFamily="34" charset="0"/>
              </a:rPr>
              <a:t>ustrezno potrdilo AJPES o boniteti prosilca, v kolikor je na voljo, glede na njegov pravni status, ki mora izkazovati bilančne podatke in ne sme biti starejši od 1 meseca in</a:t>
            </a:r>
          </a:p>
          <a:p>
            <a:pPr marL="36900" algn="just">
              <a:spcBef>
                <a:spcPts val="0"/>
              </a:spcBef>
              <a:spcAft>
                <a:spcPts val="0"/>
              </a:spcAft>
            </a:pPr>
            <a:endParaRPr lang="sl-SI" sz="1300" dirty="0">
              <a:latin typeface="Arial Nova Light" panose="020B0304020202020204" pitchFamily="34" charset="0"/>
            </a:endParaRPr>
          </a:p>
          <a:p>
            <a:pPr marL="36900" algn="just">
              <a:spcBef>
                <a:spcPts val="0"/>
              </a:spcBef>
              <a:spcAft>
                <a:spcPts val="0"/>
              </a:spcAft>
            </a:pPr>
            <a:r>
              <a:rPr lang="sl-SI" sz="1300" dirty="0">
                <a:latin typeface="Arial Nova Light" panose="020B0304020202020204" pitchFamily="34" charset="0"/>
              </a:rPr>
              <a:t>drugo ustrezno dokumentacijo na zahtevo SSRS, ki je potrebna v postopku strokovne presoje vloge.</a:t>
            </a:r>
          </a:p>
          <a:p>
            <a:endParaRPr lang="sl-SI" dirty="0"/>
          </a:p>
        </p:txBody>
      </p:sp>
      <p:sp>
        <p:nvSpPr>
          <p:cNvPr id="10" name="Pravokotnik 9">
            <a:extLst>
              <a:ext uri="{FF2B5EF4-FFF2-40B4-BE49-F238E27FC236}">
                <a16:creationId xmlns:a16="http://schemas.microsoft.com/office/drawing/2014/main" id="{8E20662C-F7F9-453B-9ECF-470CBA7DE297}"/>
              </a:ext>
            </a:extLst>
          </p:cNvPr>
          <p:cNvSpPr/>
          <p:nvPr/>
        </p:nvSpPr>
        <p:spPr>
          <a:xfrm>
            <a:off x="801282" y="1539229"/>
            <a:ext cx="9589589" cy="276999"/>
          </a:xfrm>
          <a:prstGeom prst="rect">
            <a:avLst/>
          </a:prstGeom>
        </p:spPr>
        <p:txBody>
          <a:bodyPr wrap="square">
            <a:spAutoFit/>
          </a:bodyPr>
          <a:lstStyle/>
          <a:p>
            <a:pPr marL="36900" indent="0">
              <a:buNone/>
            </a:pPr>
            <a:r>
              <a:rPr lang="sl-SI" sz="1200" b="1" u="sng" dirty="0">
                <a:ln>
                  <a:solidFill>
                    <a:schemeClr val="bg1">
                      <a:lumMod val="75000"/>
                      <a:lumOff val="25000"/>
                      <a:alpha val="10000"/>
                    </a:schemeClr>
                  </a:solidFill>
                </a:ln>
                <a:latin typeface="Century Gothic" panose="020B0502020202020204" pitchFamily="34" charset="0"/>
              </a:rPr>
              <a:t>Prosilci morajo za izpolnjevanje pogojev tega programa s predpisanim obrazcem vloge predložiti naslednjo dokumentacijo:</a:t>
            </a:r>
          </a:p>
        </p:txBody>
      </p:sp>
      <p:sp>
        <p:nvSpPr>
          <p:cNvPr id="16" name="Pravokotnik 15">
            <a:extLst>
              <a:ext uri="{FF2B5EF4-FFF2-40B4-BE49-F238E27FC236}">
                <a16:creationId xmlns:a16="http://schemas.microsoft.com/office/drawing/2014/main" id="{5B99FCA4-32FB-4BA7-8397-892D25483B97}"/>
              </a:ext>
            </a:extLst>
          </p:cNvPr>
          <p:cNvSpPr/>
          <p:nvPr/>
        </p:nvSpPr>
        <p:spPr>
          <a:xfrm>
            <a:off x="4363560" y="5634586"/>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8" name="Pravokotnik 17">
            <a:extLst>
              <a:ext uri="{FF2B5EF4-FFF2-40B4-BE49-F238E27FC236}">
                <a16:creationId xmlns:a16="http://schemas.microsoft.com/office/drawing/2014/main" id="{8A593FF8-4334-4927-8FC4-E352E1E108C1}"/>
              </a:ext>
            </a:extLst>
          </p:cNvPr>
          <p:cNvSpPr/>
          <p:nvPr/>
        </p:nvSpPr>
        <p:spPr>
          <a:xfrm>
            <a:off x="4353209" y="6039432"/>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9" name="Pravokotnik 18">
            <a:extLst>
              <a:ext uri="{FF2B5EF4-FFF2-40B4-BE49-F238E27FC236}">
                <a16:creationId xmlns:a16="http://schemas.microsoft.com/office/drawing/2014/main" id="{45BD9E71-8572-4671-B0C9-CEC82B6DE957}"/>
              </a:ext>
            </a:extLst>
          </p:cNvPr>
          <p:cNvSpPr/>
          <p:nvPr/>
        </p:nvSpPr>
        <p:spPr>
          <a:xfrm>
            <a:off x="4370220" y="3735514"/>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0" name="Pravokotnik 19">
            <a:extLst>
              <a:ext uri="{FF2B5EF4-FFF2-40B4-BE49-F238E27FC236}">
                <a16:creationId xmlns:a16="http://schemas.microsoft.com/office/drawing/2014/main" id="{0DEB640C-C328-469E-8559-07CC3EEFDD00}"/>
              </a:ext>
            </a:extLst>
          </p:cNvPr>
          <p:cNvSpPr/>
          <p:nvPr/>
        </p:nvSpPr>
        <p:spPr>
          <a:xfrm>
            <a:off x="4348658" y="4278511"/>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1" name="Pravokotnik 20">
            <a:extLst>
              <a:ext uri="{FF2B5EF4-FFF2-40B4-BE49-F238E27FC236}">
                <a16:creationId xmlns:a16="http://schemas.microsoft.com/office/drawing/2014/main" id="{6B3ED724-3BD1-4101-A72A-462F7E95843F}"/>
              </a:ext>
            </a:extLst>
          </p:cNvPr>
          <p:cNvSpPr/>
          <p:nvPr/>
        </p:nvSpPr>
        <p:spPr>
          <a:xfrm>
            <a:off x="4350435" y="2657940"/>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2" name="Pravokotnik 21">
            <a:extLst>
              <a:ext uri="{FF2B5EF4-FFF2-40B4-BE49-F238E27FC236}">
                <a16:creationId xmlns:a16="http://schemas.microsoft.com/office/drawing/2014/main" id="{5D5F4550-32DC-4509-99A2-A8AC881C5174}"/>
              </a:ext>
            </a:extLst>
          </p:cNvPr>
          <p:cNvSpPr/>
          <p:nvPr/>
        </p:nvSpPr>
        <p:spPr>
          <a:xfrm>
            <a:off x="4353209" y="3196727"/>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3" name="Pravokotnik 22">
            <a:extLst>
              <a:ext uri="{FF2B5EF4-FFF2-40B4-BE49-F238E27FC236}">
                <a16:creationId xmlns:a16="http://schemas.microsoft.com/office/drawing/2014/main" id="{33D1B468-7654-4E1C-A379-427E0B57906A}"/>
              </a:ext>
            </a:extLst>
          </p:cNvPr>
          <p:cNvSpPr/>
          <p:nvPr/>
        </p:nvSpPr>
        <p:spPr>
          <a:xfrm>
            <a:off x="4344106" y="1988528"/>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4" name="Pravokotnik 23">
            <a:extLst>
              <a:ext uri="{FF2B5EF4-FFF2-40B4-BE49-F238E27FC236}">
                <a16:creationId xmlns:a16="http://schemas.microsoft.com/office/drawing/2014/main" id="{E53B8823-6ED3-440E-B14C-E17A57860B7E}"/>
              </a:ext>
            </a:extLst>
          </p:cNvPr>
          <p:cNvSpPr/>
          <p:nvPr/>
        </p:nvSpPr>
        <p:spPr>
          <a:xfrm>
            <a:off x="8064722" y="1947742"/>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5" name="Pravokotnik 24">
            <a:extLst>
              <a:ext uri="{FF2B5EF4-FFF2-40B4-BE49-F238E27FC236}">
                <a16:creationId xmlns:a16="http://schemas.microsoft.com/office/drawing/2014/main" id="{A9AC0211-8E40-4A92-BDD9-5D6BF9300503}"/>
              </a:ext>
            </a:extLst>
          </p:cNvPr>
          <p:cNvSpPr/>
          <p:nvPr/>
        </p:nvSpPr>
        <p:spPr>
          <a:xfrm>
            <a:off x="8064722" y="2378516"/>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6" name="Pravokotnik 25">
            <a:extLst>
              <a:ext uri="{FF2B5EF4-FFF2-40B4-BE49-F238E27FC236}">
                <a16:creationId xmlns:a16="http://schemas.microsoft.com/office/drawing/2014/main" id="{10FF9852-B205-4437-97AE-6874B23695FD}"/>
              </a:ext>
            </a:extLst>
          </p:cNvPr>
          <p:cNvSpPr/>
          <p:nvPr/>
        </p:nvSpPr>
        <p:spPr>
          <a:xfrm>
            <a:off x="8071158" y="2769921"/>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8" name="Pravokotnik 27">
            <a:extLst>
              <a:ext uri="{FF2B5EF4-FFF2-40B4-BE49-F238E27FC236}">
                <a16:creationId xmlns:a16="http://schemas.microsoft.com/office/drawing/2014/main" id="{3FC02D70-6FA1-4BCA-B233-D58D8AAE58D3}"/>
              </a:ext>
            </a:extLst>
          </p:cNvPr>
          <p:cNvSpPr/>
          <p:nvPr/>
        </p:nvSpPr>
        <p:spPr>
          <a:xfrm>
            <a:off x="8080886" y="3592100"/>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9" name="Pravokotnik 28">
            <a:extLst>
              <a:ext uri="{FF2B5EF4-FFF2-40B4-BE49-F238E27FC236}">
                <a16:creationId xmlns:a16="http://schemas.microsoft.com/office/drawing/2014/main" id="{DD3FEE4E-8539-445B-A5EF-E39177953C44}"/>
              </a:ext>
            </a:extLst>
          </p:cNvPr>
          <p:cNvSpPr/>
          <p:nvPr/>
        </p:nvSpPr>
        <p:spPr>
          <a:xfrm>
            <a:off x="8080886" y="4672652"/>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30" name="Pravokotnik 29">
            <a:extLst>
              <a:ext uri="{FF2B5EF4-FFF2-40B4-BE49-F238E27FC236}">
                <a16:creationId xmlns:a16="http://schemas.microsoft.com/office/drawing/2014/main" id="{58310DED-413A-45F8-907A-3883964A7E73}"/>
              </a:ext>
            </a:extLst>
          </p:cNvPr>
          <p:cNvSpPr/>
          <p:nvPr/>
        </p:nvSpPr>
        <p:spPr>
          <a:xfrm>
            <a:off x="8094385" y="5253550"/>
            <a:ext cx="241138" cy="241138"/>
          </a:xfrm>
          <a:prstGeom prst="rect">
            <a:avLst/>
          </a:prstGeom>
          <a:solidFill>
            <a:schemeClr val="bg1"/>
          </a:solid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31" name="Pravokotnik 30">
            <a:extLst>
              <a:ext uri="{FF2B5EF4-FFF2-40B4-BE49-F238E27FC236}">
                <a16:creationId xmlns:a16="http://schemas.microsoft.com/office/drawing/2014/main" id="{E3888AC7-1B68-4A7C-AF94-EB6A647C6C60}"/>
              </a:ext>
            </a:extLst>
          </p:cNvPr>
          <p:cNvSpPr/>
          <p:nvPr/>
        </p:nvSpPr>
        <p:spPr>
          <a:xfrm>
            <a:off x="8105739" y="5830359"/>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32" name="Pravokotnik 31">
            <a:extLst>
              <a:ext uri="{FF2B5EF4-FFF2-40B4-BE49-F238E27FC236}">
                <a16:creationId xmlns:a16="http://schemas.microsoft.com/office/drawing/2014/main" id="{B355625B-E730-4B1F-8A83-C937EDDB08FD}"/>
              </a:ext>
            </a:extLst>
          </p:cNvPr>
          <p:cNvSpPr/>
          <p:nvPr/>
        </p:nvSpPr>
        <p:spPr>
          <a:xfrm>
            <a:off x="680713" y="1969508"/>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38" name="Grafika 37" descr="Potrditvena oznaka">
            <a:extLst>
              <a:ext uri="{FF2B5EF4-FFF2-40B4-BE49-F238E27FC236}">
                <a16:creationId xmlns:a16="http://schemas.microsoft.com/office/drawing/2014/main" id="{BBF95F8A-A249-4257-B231-39C2661F8EC5}"/>
              </a:ext>
            </a:extLst>
          </p:cNvPr>
          <p:cNvPicPr>
            <a:picLocks noChangeAspect="1"/>
          </p:cNvPicPr>
          <p:nvPr/>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3032" y="1816228"/>
            <a:ext cx="430774" cy="43077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37" name="Slika 36">
            <a:extLst>
              <a:ext uri="{FF2B5EF4-FFF2-40B4-BE49-F238E27FC236}">
                <a16:creationId xmlns:a16="http://schemas.microsoft.com/office/drawing/2014/main" id="{7F0E6EA4-632E-40BD-87E5-B5FBE9FEB107}"/>
              </a:ext>
            </a:extLst>
          </p:cNvPr>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761568" y="0"/>
            <a:ext cx="1354151" cy="575716"/>
          </a:xfrm>
          <a:prstGeom prst="rect">
            <a:avLst/>
          </a:prstGeom>
        </p:spPr>
      </p:pic>
      <p:sp>
        <p:nvSpPr>
          <p:cNvPr id="39" name="Naslov 1">
            <a:extLst>
              <a:ext uri="{FF2B5EF4-FFF2-40B4-BE49-F238E27FC236}">
                <a16:creationId xmlns:a16="http://schemas.microsoft.com/office/drawing/2014/main" id="{0AD91BC8-1A53-4BB8-873A-C6C3A8437DD8}"/>
              </a:ext>
            </a:extLst>
          </p:cNvPr>
          <p:cNvSpPr txBox="1">
            <a:spLocks/>
          </p:cNvSpPr>
          <p:nvPr/>
        </p:nvSpPr>
        <p:spPr>
          <a:xfrm>
            <a:off x="662799" y="662043"/>
            <a:ext cx="10866401" cy="97045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r>
              <a:rPr lang="sl-SI" sz="4400" b="1" dirty="0">
                <a:solidFill>
                  <a:srgbClr val="4F8528"/>
                </a:solidFill>
                <a:latin typeface="Century Gothic" panose="020B0502020202020204" pitchFamily="34" charset="0"/>
                <a:ea typeface="Ebrima" panose="02000000000000000000" pitchFamily="2" charset="0"/>
                <a:cs typeface="Ebrima" panose="02000000000000000000" pitchFamily="2" charset="0"/>
              </a:rPr>
              <a:t>IZVAJANJE SOINVESTITORSTVA</a:t>
            </a:r>
          </a:p>
        </p:txBody>
      </p:sp>
      <p:sp>
        <p:nvSpPr>
          <p:cNvPr id="40" name="Pravokotnik 39">
            <a:extLst>
              <a:ext uri="{FF2B5EF4-FFF2-40B4-BE49-F238E27FC236}">
                <a16:creationId xmlns:a16="http://schemas.microsoft.com/office/drawing/2014/main" id="{C733C367-4542-4033-A9D2-313479B6E6D3}"/>
              </a:ext>
            </a:extLst>
          </p:cNvPr>
          <p:cNvSpPr/>
          <p:nvPr/>
        </p:nvSpPr>
        <p:spPr>
          <a:xfrm>
            <a:off x="680713" y="3196727"/>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41" name="Pravokotnik 40">
            <a:extLst>
              <a:ext uri="{FF2B5EF4-FFF2-40B4-BE49-F238E27FC236}">
                <a16:creationId xmlns:a16="http://schemas.microsoft.com/office/drawing/2014/main" id="{67B77164-725F-4993-BA6A-E2A3D483EC07}"/>
              </a:ext>
            </a:extLst>
          </p:cNvPr>
          <p:cNvSpPr/>
          <p:nvPr/>
        </p:nvSpPr>
        <p:spPr>
          <a:xfrm>
            <a:off x="680713" y="5578368"/>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42" name="Pravokotnik 41">
            <a:extLst>
              <a:ext uri="{FF2B5EF4-FFF2-40B4-BE49-F238E27FC236}">
                <a16:creationId xmlns:a16="http://schemas.microsoft.com/office/drawing/2014/main" id="{D8359707-2826-4322-A4F4-0E74FA19518B}"/>
              </a:ext>
            </a:extLst>
          </p:cNvPr>
          <p:cNvSpPr/>
          <p:nvPr/>
        </p:nvSpPr>
        <p:spPr>
          <a:xfrm>
            <a:off x="680713" y="5950928"/>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33" name="Pravokotnik 32">
            <a:extLst>
              <a:ext uri="{FF2B5EF4-FFF2-40B4-BE49-F238E27FC236}">
                <a16:creationId xmlns:a16="http://schemas.microsoft.com/office/drawing/2014/main" id="{50F96B67-FB97-4333-BB2F-51923DCCF959}"/>
              </a:ext>
            </a:extLst>
          </p:cNvPr>
          <p:cNvSpPr/>
          <p:nvPr/>
        </p:nvSpPr>
        <p:spPr>
          <a:xfrm>
            <a:off x="692917" y="3909373"/>
            <a:ext cx="241138" cy="241138"/>
          </a:xfrm>
          <a:prstGeom prst="rect">
            <a:avLst/>
          </a:prstGeom>
          <a:noFill/>
          <a:ln w="38100">
            <a:solidFill>
              <a:srgbClr val="4F85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Tree>
    <p:extLst>
      <p:ext uri="{BB962C8B-B14F-4D97-AF65-F5344CB8AC3E}">
        <p14:creationId xmlns:p14="http://schemas.microsoft.com/office/powerpoint/2010/main" val="68887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ladko">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2379</TotalTime>
  <Words>2825</Words>
  <Application>Microsoft Office PowerPoint</Application>
  <PresentationFormat>Širokozaslonsko</PresentationFormat>
  <Paragraphs>340</Paragraphs>
  <Slides>20</Slides>
  <Notes>3</Notes>
  <HiddenSlides>0</HiddenSlides>
  <MMClips>0</MMClips>
  <ScaleCrop>false</ScaleCrop>
  <HeadingPairs>
    <vt:vector size="6" baseType="variant">
      <vt:variant>
        <vt:lpstr>Uporabljene pisave</vt:lpstr>
      </vt:variant>
      <vt:variant>
        <vt:i4>12</vt:i4>
      </vt:variant>
      <vt:variant>
        <vt:lpstr>Tema</vt:lpstr>
      </vt:variant>
      <vt:variant>
        <vt:i4>2</vt:i4>
      </vt:variant>
      <vt:variant>
        <vt:lpstr>Naslovi diapozitivov</vt:lpstr>
      </vt:variant>
      <vt:variant>
        <vt:i4>20</vt:i4>
      </vt:variant>
    </vt:vector>
  </HeadingPairs>
  <TitlesOfParts>
    <vt:vector size="34" baseType="lpstr">
      <vt:lpstr>Abadi Extra Light</vt:lpstr>
      <vt:lpstr>Arial</vt:lpstr>
      <vt:lpstr>Arial Nova</vt:lpstr>
      <vt:lpstr>Arial Nova Light</vt:lpstr>
      <vt:lpstr>Calibri</vt:lpstr>
      <vt:lpstr>Century Gothic</vt:lpstr>
      <vt:lpstr>Ebrima</vt:lpstr>
      <vt:lpstr>Times New Roman</vt:lpstr>
      <vt:lpstr>Trebuchet MS</vt:lpstr>
      <vt:lpstr>Wingdings</vt:lpstr>
      <vt:lpstr>Wingdings 2</vt:lpstr>
      <vt:lpstr>Wingdings 3</vt:lpstr>
      <vt:lpstr>Gladko</vt:lpstr>
      <vt:lpstr>Austin</vt:lpstr>
      <vt:lpstr>PROGRAM SOFINANCIRANJA ZAGOTAVLJANJA  JAVNIH NAJEMNIH IN JAVNIH NAJEMNIH OSKRBOVANIH STANOVANJ  V LETIH 2026 DO 2029 - izvajanje</vt:lpstr>
      <vt:lpstr>PowerPointova predstavitev</vt:lpstr>
      <vt:lpstr>PowerPointova predstavitev</vt:lpstr>
      <vt:lpstr>PowerPointova predstavitev</vt:lpstr>
      <vt:lpstr>PowerPointova predstavitev</vt:lpstr>
      <vt:lpstr>PowerPointova predstavitev</vt:lpstr>
      <vt:lpstr>PowerPointova predstavitev</vt:lpstr>
      <vt:lpstr>IZPOLNJEVANJE POGOJEV UČINKOVITE RABE ENERGIJE  in  ZELENIH JAVNIH NAROČIL</vt:lpstr>
      <vt:lpstr>PRIMERNE VREDNOSTI GOI DEL JNS IN JNOS  TER PRIPADAJOČIH PARKIRNIH MEST V OBJEKTU</vt:lpstr>
      <vt:lpstr>PRIMERNE VREDNOSTI NAKUPA JNS IN JNOS  TER PRIPADAJOČIH PARKIRNIH MEST V OBJEKTU</vt:lpstr>
      <vt:lpstr>SPREMEMBA PRIMERNE VREDNOSTI NAKUPA JNS IN JNOS  TER PRIPADAJOČIH PARKIRNIH MEST V OBJEKTU</vt:lpstr>
      <vt:lpstr>PowerPointova predstavitev</vt:lpstr>
      <vt:lpstr>NAMEN IN POGOJI DODELITVE SREDSTEV SOFINANCIRANJE - SOINVESTITORSTVO</vt:lpstr>
      <vt:lpstr>POGODBA O SOINVESTIRANJU, PRODAJNA POGODBA</vt:lpstr>
      <vt:lpstr>IZVAJANJE SOINVESTITORSTVA</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Alenka Kern</dc:creator>
  <cp:lastModifiedBy>Sanja Burnazovič</cp:lastModifiedBy>
  <cp:revision>266</cp:revision>
  <cp:lastPrinted>2025-05-23T08:01:00Z</cp:lastPrinted>
  <dcterms:created xsi:type="dcterms:W3CDTF">2022-06-16T13:53:02Z</dcterms:created>
  <dcterms:modified xsi:type="dcterms:W3CDTF">2026-09-14T07:43:42Z</dcterms:modified>
</cp:coreProperties>
</file>